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5"/>
  </p:notesMasterIdLst>
  <p:handoutMasterIdLst>
    <p:handoutMasterId r:id="rId26"/>
  </p:handoutMasterIdLst>
  <p:sldIdLst>
    <p:sldId id="277" r:id="rId2"/>
    <p:sldId id="268" r:id="rId3"/>
    <p:sldId id="269" r:id="rId4"/>
    <p:sldId id="270" r:id="rId5"/>
    <p:sldId id="271" r:id="rId6"/>
    <p:sldId id="272" r:id="rId7"/>
    <p:sldId id="273" r:id="rId8"/>
    <p:sldId id="274" r:id="rId9"/>
    <p:sldId id="278" r:id="rId10"/>
    <p:sldId id="280" r:id="rId11"/>
    <p:sldId id="281" r:id="rId12"/>
    <p:sldId id="279" r:id="rId13"/>
    <p:sldId id="282" r:id="rId14"/>
    <p:sldId id="283" r:id="rId15"/>
    <p:sldId id="284" r:id="rId16"/>
    <p:sldId id="285" r:id="rId17"/>
    <p:sldId id="286" r:id="rId18"/>
    <p:sldId id="287" r:id="rId19"/>
    <p:sldId id="288" r:id="rId20"/>
    <p:sldId id="289" r:id="rId21"/>
    <p:sldId id="290" r:id="rId22"/>
    <p:sldId id="291" r:id="rId23"/>
    <p:sldId id="292"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270"/>
            <p14:sldId id="271"/>
            <p14:sldId id="272"/>
            <p14:sldId id="273"/>
            <p14:sldId id="274"/>
            <p14:sldId id="278"/>
            <p14:sldId id="280"/>
            <p14:sldId id="281"/>
          </p14:sldIdLst>
        </p14:section>
        <p14:section name="Untitled Section" id="{35542D88-5274-4946-AED5-A136C690C6D3}">
          <p14:sldIdLst>
            <p14:sldId id="279"/>
            <p14:sldId id="282"/>
            <p14:sldId id="283"/>
            <p14:sldId id="284"/>
            <p14:sldId id="285"/>
            <p14:sldId id="286"/>
            <p14:sldId id="287"/>
            <p14:sldId id="288"/>
            <p14:sldId id="289"/>
            <p14:sldId id="290"/>
            <p14:sldId id="291"/>
            <p14:sldId id="29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96400" autoAdjust="0"/>
  </p:normalViewPr>
  <p:slideViewPr>
    <p:cSldViewPr snapToGrid="0">
      <p:cViewPr varScale="1">
        <p:scale>
          <a:sx n="78" d="100"/>
          <a:sy n="78" d="100"/>
        </p:scale>
        <p:origin x="1493" y="4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2023-07-26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2023-07-26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July 26,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July 26,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July 26,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July 26,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July 26,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July 26,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July 26,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July 26,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July 26,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July 26,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July 26,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July 26,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July 26,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3200" y="367124"/>
            <a:ext cx="3738880" cy="2981242"/>
          </a:xfrm>
        </p:spPr>
        <p:txBody>
          <a:bodyPr/>
          <a:lstStyle/>
          <a:p>
            <a:r>
              <a:rPr lang="en-US" sz="2800" dirty="0"/>
              <a:t>Integrative Analysis of Breast Cancer Genomic Data for Personalized Treatment </a:t>
            </a:r>
          </a:p>
        </p:txBody>
      </p:sp>
      <p:sp>
        <p:nvSpPr>
          <p:cNvPr id="3" name="Subtitle 2"/>
          <p:cNvSpPr>
            <a:spLocks noGrp="1"/>
          </p:cNvSpPr>
          <p:nvPr>
            <p:ph type="subTitle" idx="1"/>
          </p:nvPr>
        </p:nvSpPr>
        <p:spPr>
          <a:xfrm>
            <a:off x="203200" y="3774484"/>
            <a:ext cx="3330849" cy="1072335"/>
          </a:xfrm>
        </p:spPr>
        <p:txBody>
          <a:bodyPr/>
          <a:lstStyle/>
          <a:p>
            <a:r>
              <a:rPr lang="en-US" sz="2000" b="1" dirty="0"/>
              <a:t>Presented By: Nabila Noor</a:t>
            </a:r>
          </a:p>
          <a:p>
            <a:endParaRPr lang="en-US" sz="2000" b="1" dirty="0"/>
          </a:p>
          <a:p>
            <a:r>
              <a:rPr lang="en-US" sz="2000" b="1" dirty="0"/>
              <a:t>Student Number: 501216808</a:t>
            </a:r>
          </a:p>
        </p:txBody>
      </p:sp>
      <p:sp>
        <p:nvSpPr>
          <p:cNvPr id="4" name="Rectangle 2">
            <a:extLst>
              <a:ext uri="{FF2B5EF4-FFF2-40B4-BE49-F238E27FC236}">
                <a16:creationId xmlns:a16="http://schemas.microsoft.com/office/drawing/2014/main" id="{9B1EC0A5-5088-891A-8A28-DA2F5226A97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E120-D920-3699-2DB3-ACA37DE297FE}"/>
              </a:ext>
            </a:extLst>
          </p:cNvPr>
          <p:cNvSpPr>
            <a:spLocks noGrp="1"/>
          </p:cNvSpPr>
          <p:nvPr>
            <p:ph type="ctrTitle"/>
          </p:nvPr>
        </p:nvSpPr>
        <p:spPr>
          <a:xfrm>
            <a:off x="816077" y="1114460"/>
            <a:ext cx="7740992" cy="4432435"/>
          </a:xfrm>
        </p:spPr>
        <p:txBody>
          <a:bodyPr/>
          <a:lstStyle/>
          <a:p>
            <a:pPr marR="0" lvl="0">
              <a:lnSpc>
                <a:spcPct val="200000"/>
              </a:lnSpc>
              <a:spcBef>
                <a:spcPts val="1200"/>
              </a:spcBef>
              <a:spcAft>
                <a:spcPts val="1000"/>
              </a:spcAft>
            </a:pPr>
            <a:r>
              <a:rPr lang="en-US" sz="1800" b="0" dirty="0">
                <a:effectLst/>
                <a:latin typeface="Times New Roman" panose="02020603050405020304" pitchFamily="18" charset="0"/>
                <a:ea typeface="Times New Roman" panose="02020603050405020304" pitchFamily="18" charset="0"/>
              </a:rPr>
              <a:t>●Type of breast surgery is highly correlated with cancer type.</a:t>
            </a:r>
            <a:br>
              <a:rPr lang="en-US" sz="1800" b="0" dirty="0">
                <a:effectLst/>
                <a:latin typeface="Times New Roman" panose="02020603050405020304" pitchFamily="18" charset="0"/>
                <a:ea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rPr>
              <a:t>●Cancer type is highly correlated with tumor size, breast surgery, er status    measured by ihc, tumor laterality , histologic subtype and tumor stage.</a:t>
            </a:r>
            <a:br>
              <a:rPr lang="en-US" sz="1800" b="0" dirty="0">
                <a:effectLst/>
                <a:latin typeface="Times New Roman" panose="02020603050405020304" pitchFamily="18" charset="0"/>
                <a:ea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rPr>
              <a:t>●Chemotherapy as a treatment is highly correlated with er status measured by ihc.</a:t>
            </a:r>
            <a:br>
              <a:rPr lang="en-US" sz="1800" b="0" dirty="0">
                <a:effectLst/>
                <a:latin typeface="Times New Roman" panose="02020603050405020304" pitchFamily="18" charset="0"/>
                <a:ea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rPr>
              <a:t>●Primary tumor laterality is highly overall correlated with cancer type.</a:t>
            </a:r>
            <a:br>
              <a:rPr lang="en-US" sz="1800" b="0" dirty="0">
                <a:effectLst/>
                <a:latin typeface="Times New Roman" panose="02020603050405020304" pitchFamily="18" charset="0"/>
                <a:ea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rPr>
              <a:t>●radio_therapy is highly overall correlated with type_of_breast_surgery</a:t>
            </a:r>
            <a:br>
              <a:rPr lang="en-US" sz="1800" b="0" dirty="0">
                <a:effectLst/>
                <a:latin typeface="Times New Roman" panose="02020603050405020304" pitchFamily="18" charset="0"/>
                <a:ea typeface="Times New Roman" panose="02020603050405020304" pitchFamily="18" charset="0"/>
              </a:rPr>
            </a:br>
            <a:r>
              <a:rPr lang="en-US" sz="1800" b="0" dirty="0">
                <a:effectLst/>
                <a:latin typeface="Times New Roman" panose="02020603050405020304" pitchFamily="18" charset="0"/>
                <a:ea typeface="Times New Roman" panose="02020603050405020304" pitchFamily="18" charset="0"/>
              </a:rPr>
              <a:t>●tumor_stage is highly overall correlated with cancer_type</a:t>
            </a:r>
            <a:br>
              <a:rPr lang="en-US" sz="1800" b="0" dirty="0">
                <a:effectLst/>
                <a:latin typeface="Times New Roman" panose="02020603050405020304" pitchFamily="18" charset="0"/>
                <a:ea typeface="Times New Roman" panose="02020603050405020304" pitchFamily="18" charset="0"/>
              </a:rPr>
            </a:br>
            <a:br>
              <a:rPr lang="en-CA" sz="1800" b="0" dirty="0">
                <a:effectLst/>
                <a:latin typeface="Times New Roman" panose="02020603050405020304" pitchFamily="18" charset="0"/>
                <a:ea typeface="Times New Roman" panose="02020603050405020304" pitchFamily="18" charset="0"/>
              </a:rPr>
            </a:br>
            <a:br>
              <a:rPr lang="en-CA" sz="1800" b="0" dirty="0">
                <a:effectLst/>
                <a:latin typeface="Times New Roman" panose="02020603050405020304" pitchFamily="18" charset="0"/>
                <a:ea typeface="Times New Roman" panose="02020603050405020304" pitchFamily="18" charset="0"/>
              </a:rPr>
            </a:br>
            <a:br>
              <a:rPr lang="en-CA" sz="1800" b="0" dirty="0">
                <a:effectLst/>
                <a:latin typeface="Times New Roman" panose="02020603050405020304" pitchFamily="18" charset="0"/>
                <a:ea typeface="Times New Roman" panose="02020603050405020304" pitchFamily="18" charset="0"/>
              </a:rPr>
            </a:br>
            <a:br>
              <a:rPr lang="en-CA" sz="1800" u="none" strike="noStrike" dirty="0">
                <a:effectLst/>
                <a:latin typeface="Arial" panose="020B0604020202020204" pitchFamily="34" charset="0"/>
                <a:ea typeface="Times New Roman" panose="02020603050405020304" pitchFamily="18" charset="0"/>
                <a:cs typeface="Times New Roman" panose="02020603050405020304" pitchFamily="18" charset="0"/>
              </a:rPr>
            </a:br>
            <a:endParaRPr lang="en-CA" sz="1800" dirty="0">
              <a:latin typeface="+mn-lt"/>
            </a:endParaRPr>
          </a:p>
        </p:txBody>
      </p:sp>
      <p:sp>
        <p:nvSpPr>
          <p:cNvPr id="3" name="Date Placeholder 2">
            <a:extLst>
              <a:ext uri="{FF2B5EF4-FFF2-40B4-BE49-F238E27FC236}">
                <a16:creationId xmlns:a16="http://schemas.microsoft.com/office/drawing/2014/main" id="{8A72607E-74A3-0E61-ADE4-F74F535A9719}"/>
              </a:ext>
            </a:extLst>
          </p:cNvPr>
          <p:cNvSpPr>
            <a:spLocks noGrp="1"/>
          </p:cNvSpPr>
          <p:nvPr>
            <p:ph type="dt" sz="half" idx="2"/>
          </p:nvPr>
        </p:nvSpPr>
        <p:spPr/>
        <p:txBody>
          <a:bodyPr/>
          <a:lstStyle/>
          <a:p>
            <a:fld id="{A87E2521-8D4C-43D8-8050-E9383E9BB2E8}" type="datetime4">
              <a:rPr lang="en-US" smtClean="0"/>
              <a:t>July 26, 2023</a:t>
            </a:fld>
            <a:r>
              <a:rPr lang="en-CA"/>
              <a:t>     |</a:t>
            </a:r>
            <a:endParaRPr lang="en-US" dirty="0"/>
          </a:p>
        </p:txBody>
      </p:sp>
      <p:sp>
        <p:nvSpPr>
          <p:cNvPr id="4" name="Slide Number Placeholder 3">
            <a:extLst>
              <a:ext uri="{FF2B5EF4-FFF2-40B4-BE49-F238E27FC236}">
                <a16:creationId xmlns:a16="http://schemas.microsoft.com/office/drawing/2014/main" id="{3E663552-BF1B-DA01-566E-1E4B9CC0F643}"/>
              </a:ext>
            </a:extLst>
          </p:cNvPr>
          <p:cNvSpPr>
            <a:spLocks noGrp="1"/>
          </p:cNvSpPr>
          <p:nvPr>
            <p:ph type="sldNum" sz="quarter" idx="4"/>
          </p:nvPr>
        </p:nvSpPr>
        <p:spPr/>
        <p:txBody>
          <a:bodyPr/>
          <a:lstStyle/>
          <a:p>
            <a:fld id="{E9E0D846-2D6A-8643-B2BF-83884A821236}" type="slidenum">
              <a:rPr lang="en-US" smtClean="0"/>
              <a:pPr/>
              <a:t>10</a:t>
            </a:fld>
            <a:endParaRPr lang="en-US" dirty="0"/>
          </a:p>
        </p:txBody>
      </p:sp>
    </p:spTree>
    <p:extLst>
      <p:ext uri="{BB962C8B-B14F-4D97-AF65-F5344CB8AC3E}">
        <p14:creationId xmlns:p14="http://schemas.microsoft.com/office/powerpoint/2010/main" val="20738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B188E78-C5BC-6F67-2DAB-A5A3D76D2656}"/>
              </a:ext>
            </a:extLst>
          </p:cNvPr>
          <p:cNvSpPr>
            <a:spLocks noGrp="1"/>
          </p:cNvSpPr>
          <p:nvPr>
            <p:ph type="dt" sz="half" idx="2"/>
          </p:nvPr>
        </p:nvSpPr>
        <p:spPr/>
        <p:txBody>
          <a:bodyPr/>
          <a:lstStyle/>
          <a:p>
            <a:fld id="{A87E2521-8D4C-43D8-8050-E9383E9BB2E8}" type="datetime4">
              <a:rPr lang="en-US" smtClean="0"/>
              <a:t>July 26, 2023</a:t>
            </a:fld>
            <a:r>
              <a:rPr lang="en-CA"/>
              <a:t>     |</a:t>
            </a:r>
            <a:endParaRPr lang="en-US" dirty="0"/>
          </a:p>
        </p:txBody>
      </p:sp>
      <p:sp>
        <p:nvSpPr>
          <p:cNvPr id="4" name="Slide Number Placeholder 3">
            <a:extLst>
              <a:ext uri="{FF2B5EF4-FFF2-40B4-BE49-F238E27FC236}">
                <a16:creationId xmlns:a16="http://schemas.microsoft.com/office/drawing/2014/main" id="{5CCDA05E-CA81-F566-A01E-B917EFAAED77}"/>
              </a:ext>
            </a:extLst>
          </p:cNvPr>
          <p:cNvSpPr>
            <a:spLocks noGrp="1"/>
          </p:cNvSpPr>
          <p:nvPr>
            <p:ph type="sldNum" sz="quarter" idx="4"/>
          </p:nvPr>
        </p:nvSpPr>
        <p:spPr/>
        <p:txBody>
          <a:bodyPr/>
          <a:lstStyle/>
          <a:p>
            <a:fld id="{E9E0D846-2D6A-8643-B2BF-83884A821236}" type="slidenum">
              <a:rPr lang="en-US" smtClean="0"/>
              <a:pPr/>
              <a:t>11</a:t>
            </a:fld>
            <a:endParaRPr lang="en-US" dirty="0"/>
          </a:p>
        </p:txBody>
      </p:sp>
      <p:pic>
        <p:nvPicPr>
          <p:cNvPr id="6" name="Picture 5">
            <a:extLst>
              <a:ext uri="{FF2B5EF4-FFF2-40B4-BE49-F238E27FC236}">
                <a16:creationId xmlns:a16="http://schemas.microsoft.com/office/drawing/2014/main" id="{F28639A5-5BBB-234B-E43B-C64CF527F364}"/>
              </a:ext>
            </a:extLst>
          </p:cNvPr>
          <p:cNvPicPr>
            <a:picLocks noChangeAspect="1"/>
          </p:cNvPicPr>
          <p:nvPr/>
        </p:nvPicPr>
        <p:blipFill>
          <a:blip r:embed="rId2"/>
          <a:stretch>
            <a:fillRect/>
          </a:stretch>
        </p:blipFill>
        <p:spPr>
          <a:xfrm>
            <a:off x="761334" y="422787"/>
            <a:ext cx="7632361" cy="4709652"/>
          </a:xfrm>
          <a:prstGeom prst="rect">
            <a:avLst/>
          </a:prstGeom>
        </p:spPr>
      </p:pic>
      <p:sp>
        <p:nvSpPr>
          <p:cNvPr id="7" name="TextBox 6">
            <a:extLst>
              <a:ext uri="{FF2B5EF4-FFF2-40B4-BE49-F238E27FC236}">
                <a16:creationId xmlns:a16="http://schemas.microsoft.com/office/drawing/2014/main" id="{534C7AB8-F781-55C5-E665-ED66A210C0DC}"/>
              </a:ext>
            </a:extLst>
          </p:cNvPr>
          <p:cNvSpPr txBox="1"/>
          <p:nvPr/>
        </p:nvSpPr>
        <p:spPr>
          <a:xfrm>
            <a:off x="930675" y="5255206"/>
            <a:ext cx="7282650" cy="369332"/>
          </a:xfrm>
          <a:prstGeom prst="rect">
            <a:avLst/>
          </a:prstGeom>
          <a:noFill/>
        </p:spPr>
        <p:txBody>
          <a:bodyPr wrap="square" rtlCol="0">
            <a:spAutoFit/>
          </a:bodyPr>
          <a:lstStyle/>
          <a:p>
            <a:r>
              <a:rPr lang="en-US" i="1" dirty="0"/>
              <a:t>Figure: Distribution of the numerical variables </a:t>
            </a:r>
            <a:endParaRPr lang="en-CA" i="1" dirty="0"/>
          </a:p>
        </p:txBody>
      </p:sp>
    </p:spTree>
    <p:extLst>
      <p:ext uri="{BB962C8B-B14F-4D97-AF65-F5344CB8AC3E}">
        <p14:creationId xmlns:p14="http://schemas.microsoft.com/office/powerpoint/2010/main" val="3460705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C5CCF8-4B99-259B-3D3E-3C2BF82BF440}"/>
              </a:ext>
            </a:extLst>
          </p:cNvPr>
          <p:cNvSpPr>
            <a:spLocks noGrp="1"/>
          </p:cNvSpPr>
          <p:nvPr>
            <p:ph type="dt" sz="half" idx="2"/>
          </p:nvPr>
        </p:nvSpPr>
        <p:spPr/>
        <p:txBody>
          <a:bodyPr/>
          <a:lstStyle/>
          <a:p>
            <a:fld id="{A7E99A24-F02C-4FD0-8541-33EF0C918890}" type="datetime4">
              <a:rPr lang="en-US" smtClean="0"/>
              <a:t>July 26, 2023</a:t>
            </a:fld>
            <a:r>
              <a:rPr lang="en-CA"/>
              <a:t>     |</a:t>
            </a:r>
            <a:endParaRPr lang="en-US" dirty="0"/>
          </a:p>
        </p:txBody>
      </p:sp>
      <p:sp>
        <p:nvSpPr>
          <p:cNvPr id="4" name="Slide Number Placeholder 3">
            <a:extLst>
              <a:ext uri="{FF2B5EF4-FFF2-40B4-BE49-F238E27FC236}">
                <a16:creationId xmlns:a16="http://schemas.microsoft.com/office/drawing/2014/main" id="{ECBF9257-42D9-AE62-E9F4-A0EB2057FD91}"/>
              </a:ext>
            </a:extLst>
          </p:cNvPr>
          <p:cNvSpPr>
            <a:spLocks noGrp="1"/>
          </p:cNvSpPr>
          <p:nvPr>
            <p:ph type="sldNum" sz="quarter" idx="4"/>
          </p:nvPr>
        </p:nvSpPr>
        <p:spPr/>
        <p:txBody>
          <a:bodyPr/>
          <a:lstStyle/>
          <a:p>
            <a:fld id="{E9E0D846-2D6A-8643-B2BF-83884A821236}" type="slidenum">
              <a:rPr lang="en-US" smtClean="0"/>
              <a:pPr/>
              <a:t>12</a:t>
            </a:fld>
            <a:endParaRPr lang="en-US" dirty="0"/>
          </a:p>
        </p:txBody>
      </p:sp>
      <p:sp>
        <p:nvSpPr>
          <p:cNvPr id="5" name="TextBox 4">
            <a:extLst>
              <a:ext uri="{FF2B5EF4-FFF2-40B4-BE49-F238E27FC236}">
                <a16:creationId xmlns:a16="http://schemas.microsoft.com/office/drawing/2014/main" id="{48A59C37-E551-00D3-9452-E06F4F4DB776}"/>
              </a:ext>
            </a:extLst>
          </p:cNvPr>
          <p:cNvSpPr txBox="1"/>
          <p:nvPr/>
        </p:nvSpPr>
        <p:spPr>
          <a:xfrm>
            <a:off x="747252" y="796413"/>
            <a:ext cx="7895842" cy="1477328"/>
          </a:xfrm>
          <a:prstGeom prst="rect">
            <a:avLst/>
          </a:prstGeom>
          <a:noFill/>
        </p:spPr>
        <p:txBody>
          <a:bodyPr wrap="square" rtlCol="0">
            <a:spAutoFit/>
          </a:bodyPr>
          <a:lstStyle/>
          <a:p>
            <a:pPr marL="285750" indent="-285750">
              <a:buFont typeface="Arial" panose="020B0604020202020204" pitchFamily="34" charset="0"/>
              <a:buChar char="•"/>
            </a:pPr>
            <a:r>
              <a:rPr lang="en-CA"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Genes with the lowest mean expression levels:</a:t>
            </a:r>
            <a:r>
              <a:rPr lang="en-CA" sz="1800" b="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a:t>
            </a:r>
            <a:r>
              <a:rPr lang="en-CA" sz="1800" b="0" u="none" strike="noStrike"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ahnak</a:t>
            </a:r>
            <a:r>
              <a:rPr lang="en-CA" sz="18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CA" sz="1800" b="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cyp17a1</a:t>
            </a:r>
            <a:r>
              <a:rPr lang="en-CA" sz="1800" b="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a:t>
            </a:r>
            <a:r>
              <a:rPr lang="en-CA" sz="1800" b="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nfkb1, </a:t>
            </a:r>
            <a:r>
              <a:rPr lang="en-CA" sz="1800" b="0" u="none" strike="noStrike"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gldc</a:t>
            </a:r>
            <a:r>
              <a:rPr lang="en-CA" sz="1800" b="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CA" sz="1800" b="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kmt2d</a:t>
            </a:r>
          </a:p>
          <a:p>
            <a:endParaRPr lang="en-CA" sz="1800" b="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sz="1800" b="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Genes with the highest mean expression levels:</a:t>
            </a:r>
            <a:r>
              <a:rPr lang="en-CA" sz="1800" b="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a:t>
            </a:r>
            <a:r>
              <a:rPr lang="en-CA" sz="1800" b="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nfkb2,</a:t>
            </a:r>
            <a:r>
              <a:rPr lang="en-CA" sz="1800" b="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a:t>
            </a:r>
            <a:r>
              <a:rPr lang="en-CA" sz="1800" b="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rad51c</a:t>
            </a:r>
            <a:r>
              <a:rPr lang="en-CA" sz="1800" b="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a:t>
            </a:r>
            <a:r>
              <a:rPr lang="en-CA" sz="1800" b="0" u="none" strike="noStrike"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pdgfrb</a:t>
            </a:r>
            <a:r>
              <a:rPr lang="en-CA" sz="1800" b="0" u="none" strike="noStrike"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lang="en-CA" sz="1800" b="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jag1</a:t>
            </a:r>
            <a:r>
              <a:rPr lang="en-CA" sz="1800" b="0" dirty="0">
                <a:solidFill>
                  <a:schemeClr val="tx1"/>
                </a:solidFill>
                <a:latin typeface="Arial" panose="020B0604020202020204" pitchFamily="34" charset="0"/>
                <a:ea typeface="Times New Roman" panose="02020603050405020304" pitchFamily="18" charset="0"/>
                <a:cs typeface="Times New Roman" panose="02020603050405020304" pitchFamily="18" charset="0"/>
              </a:rPr>
              <a:t>, </a:t>
            </a:r>
            <a:r>
              <a:rPr lang="en-CA" sz="1800" b="0" u="none" strike="noStrik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psen2</a:t>
            </a:r>
            <a:endParaRPr lang="en-CA" dirty="0"/>
          </a:p>
        </p:txBody>
      </p:sp>
      <p:pic>
        <p:nvPicPr>
          <p:cNvPr id="7" name="Picture 6">
            <a:extLst>
              <a:ext uri="{FF2B5EF4-FFF2-40B4-BE49-F238E27FC236}">
                <a16:creationId xmlns:a16="http://schemas.microsoft.com/office/drawing/2014/main" id="{429963DC-2210-339F-A0C5-863E16C19763}"/>
              </a:ext>
            </a:extLst>
          </p:cNvPr>
          <p:cNvPicPr>
            <a:picLocks noChangeAspect="1"/>
          </p:cNvPicPr>
          <p:nvPr/>
        </p:nvPicPr>
        <p:blipFill>
          <a:blip r:embed="rId2"/>
          <a:stretch>
            <a:fillRect/>
          </a:stretch>
        </p:blipFill>
        <p:spPr>
          <a:xfrm>
            <a:off x="5345549" y="2472814"/>
            <a:ext cx="3091067" cy="3111909"/>
          </a:xfrm>
          <a:prstGeom prst="rect">
            <a:avLst/>
          </a:prstGeom>
        </p:spPr>
      </p:pic>
      <p:pic>
        <p:nvPicPr>
          <p:cNvPr id="9" name="Picture 8">
            <a:extLst>
              <a:ext uri="{FF2B5EF4-FFF2-40B4-BE49-F238E27FC236}">
                <a16:creationId xmlns:a16="http://schemas.microsoft.com/office/drawing/2014/main" id="{346518E0-001B-3AFE-EE30-3210786B2396}"/>
              </a:ext>
            </a:extLst>
          </p:cNvPr>
          <p:cNvPicPr>
            <a:picLocks noChangeAspect="1"/>
          </p:cNvPicPr>
          <p:nvPr/>
        </p:nvPicPr>
        <p:blipFill>
          <a:blip r:embed="rId3"/>
          <a:stretch>
            <a:fillRect/>
          </a:stretch>
        </p:blipFill>
        <p:spPr>
          <a:xfrm>
            <a:off x="869032" y="2472814"/>
            <a:ext cx="4129895" cy="3249560"/>
          </a:xfrm>
          <a:prstGeom prst="rect">
            <a:avLst/>
          </a:prstGeom>
        </p:spPr>
      </p:pic>
    </p:spTree>
    <p:extLst>
      <p:ext uri="{BB962C8B-B14F-4D97-AF65-F5344CB8AC3E}">
        <p14:creationId xmlns:p14="http://schemas.microsoft.com/office/powerpoint/2010/main" val="37101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C93F29-C71F-7385-8550-47E397D06E1A}"/>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59AD3CA4-6EC0-46D2-0706-CAF45FD6FFEC}"/>
              </a:ext>
            </a:extLst>
          </p:cNvPr>
          <p:cNvSpPr>
            <a:spLocks noGrp="1"/>
          </p:cNvSpPr>
          <p:nvPr>
            <p:ph type="sldNum" sz="quarter" idx="4"/>
          </p:nvPr>
        </p:nvSpPr>
        <p:spPr/>
        <p:txBody>
          <a:bodyPr/>
          <a:lstStyle/>
          <a:p>
            <a:fld id="{E9E0D846-2D6A-8643-B2BF-83884A821236}" type="slidenum">
              <a:rPr lang="en-US" smtClean="0"/>
              <a:pPr/>
              <a:t>13</a:t>
            </a:fld>
            <a:endParaRPr lang="en-US" dirty="0"/>
          </a:p>
        </p:txBody>
      </p:sp>
      <p:sp>
        <p:nvSpPr>
          <p:cNvPr id="4" name="TextBox 3">
            <a:extLst>
              <a:ext uri="{FF2B5EF4-FFF2-40B4-BE49-F238E27FC236}">
                <a16:creationId xmlns:a16="http://schemas.microsoft.com/office/drawing/2014/main" id="{005E4EB2-3615-495C-5BDB-2F6F8EE52CB3}"/>
              </a:ext>
            </a:extLst>
          </p:cNvPr>
          <p:cNvSpPr txBox="1"/>
          <p:nvPr/>
        </p:nvSpPr>
        <p:spPr>
          <a:xfrm>
            <a:off x="1009447" y="2240280"/>
            <a:ext cx="462915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The gene with the most unique mutations is tp53 (343), which is a tumor suppressor gene and well associated with cancer prognosis.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Followed by muc16_mut (298), ahnak2_mut	 (248), kmt2c_mut (222), and syne1_mut (200) .</a:t>
            </a:r>
          </a:p>
          <a:p>
            <a:endParaRPr lang="en-US" dirty="0"/>
          </a:p>
          <a:p>
            <a:pPr marL="285750" indent="-285750">
              <a:buFont typeface="Arial" panose="020B0604020202020204" pitchFamily="34" charset="0"/>
              <a:buChar char="•"/>
            </a:pPr>
            <a:r>
              <a:rPr lang="en-US" dirty="0"/>
              <a:t>The mutation data did not have any missing values.</a:t>
            </a:r>
          </a:p>
        </p:txBody>
      </p:sp>
      <p:sp>
        <p:nvSpPr>
          <p:cNvPr id="5" name="TextBox 4">
            <a:extLst>
              <a:ext uri="{FF2B5EF4-FFF2-40B4-BE49-F238E27FC236}">
                <a16:creationId xmlns:a16="http://schemas.microsoft.com/office/drawing/2014/main" id="{54F03496-64F2-6AAE-E306-0F72E1A964F6}"/>
              </a:ext>
            </a:extLst>
          </p:cNvPr>
          <p:cNvSpPr txBox="1"/>
          <p:nvPr/>
        </p:nvSpPr>
        <p:spPr>
          <a:xfrm>
            <a:off x="1035914" y="1154430"/>
            <a:ext cx="5577840" cy="523220"/>
          </a:xfrm>
          <a:prstGeom prst="rect">
            <a:avLst/>
          </a:prstGeom>
          <a:noFill/>
        </p:spPr>
        <p:txBody>
          <a:bodyPr wrap="square" rtlCol="0">
            <a:spAutoFit/>
          </a:bodyPr>
          <a:lstStyle/>
          <a:p>
            <a:r>
              <a:rPr lang="en-US" sz="2800" b="1" dirty="0">
                <a:solidFill>
                  <a:schemeClr val="tx2"/>
                </a:solidFill>
                <a:latin typeface="+mj-lt"/>
              </a:rPr>
              <a:t>Mutations</a:t>
            </a:r>
            <a:endParaRPr lang="en-CA" sz="2800" b="1" dirty="0">
              <a:solidFill>
                <a:schemeClr val="tx2"/>
              </a:solidFill>
              <a:latin typeface="+mj-lt"/>
            </a:endParaRPr>
          </a:p>
        </p:txBody>
      </p:sp>
      <p:pic>
        <p:nvPicPr>
          <p:cNvPr id="1026" name="Picture 2" descr="Mutation - Definition and Examples - Biology Online Dictionary">
            <a:extLst>
              <a:ext uri="{FF2B5EF4-FFF2-40B4-BE49-F238E27FC236}">
                <a16:creationId xmlns:a16="http://schemas.microsoft.com/office/drawing/2014/main" id="{27E97B58-6DBD-E745-B47E-D6EBFEB27C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9979" y="2240280"/>
            <a:ext cx="2528147"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52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3FA00A-0DEC-D3C7-6B5C-E0554A35F4BB}"/>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69AE55E7-891B-C34D-70A8-1125AAC254AE}"/>
              </a:ext>
            </a:extLst>
          </p:cNvPr>
          <p:cNvSpPr>
            <a:spLocks noGrp="1"/>
          </p:cNvSpPr>
          <p:nvPr>
            <p:ph type="sldNum" sz="quarter" idx="4"/>
          </p:nvPr>
        </p:nvSpPr>
        <p:spPr/>
        <p:txBody>
          <a:bodyPr/>
          <a:lstStyle/>
          <a:p>
            <a:fld id="{E9E0D846-2D6A-8643-B2BF-83884A821236}" type="slidenum">
              <a:rPr lang="en-US" smtClean="0"/>
              <a:pPr/>
              <a:t>14</a:t>
            </a:fld>
            <a:endParaRPr lang="en-US" dirty="0"/>
          </a:p>
        </p:txBody>
      </p:sp>
      <p:sp>
        <p:nvSpPr>
          <p:cNvPr id="4" name="TextBox 3">
            <a:extLst>
              <a:ext uri="{FF2B5EF4-FFF2-40B4-BE49-F238E27FC236}">
                <a16:creationId xmlns:a16="http://schemas.microsoft.com/office/drawing/2014/main" id="{351967D4-CAC6-8643-9447-BD7F83FB985D}"/>
              </a:ext>
            </a:extLst>
          </p:cNvPr>
          <p:cNvSpPr txBox="1"/>
          <p:nvPr/>
        </p:nvSpPr>
        <p:spPr>
          <a:xfrm>
            <a:off x="955252" y="643920"/>
            <a:ext cx="5269230" cy="523220"/>
          </a:xfrm>
          <a:prstGeom prst="rect">
            <a:avLst/>
          </a:prstGeom>
          <a:noFill/>
        </p:spPr>
        <p:txBody>
          <a:bodyPr wrap="square" rtlCol="0">
            <a:spAutoFit/>
          </a:bodyPr>
          <a:lstStyle/>
          <a:p>
            <a:r>
              <a:rPr lang="en-US" sz="2800" b="1" dirty="0">
                <a:solidFill>
                  <a:schemeClr val="tx2"/>
                </a:solidFill>
                <a:latin typeface="+mj-lt"/>
              </a:rPr>
              <a:t>Dimensionality Reduction</a:t>
            </a:r>
            <a:endParaRPr lang="en-CA" sz="2800" b="1" dirty="0">
              <a:solidFill>
                <a:schemeClr val="tx2"/>
              </a:solidFill>
              <a:latin typeface="+mj-lt"/>
            </a:endParaRPr>
          </a:p>
        </p:txBody>
      </p:sp>
      <p:sp>
        <p:nvSpPr>
          <p:cNvPr id="5" name="TextBox 4">
            <a:extLst>
              <a:ext uri="{FF2B5EF4-FFF2-40B4-BE49-F238E27FC236}">
                <a16:creationId xmlns:a16="http://schemas.microsoft.com/office/drawing/2014/main" id="{53499675-14DA-9B85-4566-D8DC000F20AD}"/>
              </a:ext>
            </a:extLst>
          </p:cNvPr>
          <p:cNvSpPr txBox="1"/>
          <p:nvPr/>
        </p:nvSpPr>
        <p:spPr>
          <a:xfrm>
            <a:off x="955252" y="1428750"/>
            <a:ext cx="7520940" cy="369332"/>
          </a:xfrm>
          <a:prstGeom prst="rect">
            <a:avLst/>
          </a:prstGeom>
          <a:noFill/>
        </p:spPr>
        <p:txBody>
          <a:bodyPr wrap="square" rtlCol="0">
            <a:spAutoFit/>
          </a:bodyPr>
          <a:lstStyle/>
          <a:p>
            <a:pPr marL="285750" indent="-285750">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For dimensionality reduction  Principal Component Analysis (PCA) is used. </a:t>
            </a:r>
            <a:endParaRPr lang="en-CA" dirty="0"/>
          </a:p>
        </p:txBody>
      </p:sp>
      <p:pic>
        <p:nvPicPr>
          <p:cNvPr id="7" name="Picture 6">
            <a:extLst>
              <a:ext uri="{FF2B5EF4-FFF2-40B4-BE49-F238E27FC236}">
                <a16:creationId xmlns:a16="http://schemas.microsoft.com/office/drawing/2014/main" id="{1579097C-1E8F-5AA2-1286-DFC82A698396}"/>
              </a:ext>
            </a:extLst>
          </p:cNvPr>
          <p:cNvPicPr>
            <a:picLocks noChangeAspect="1"/>
          </p:cNvPicPr>
          <p:nvPr/>
        </p:nvPicPr>
        <p:blipFill>
          <a:blip r:embed="rId2"/>
          <a:stretch>
            <a:fillRect/>
          </a:stretch>
        </p:blipFill>
        <p:spPr>
          <a:xfrm>
            <a:off x="1886797" y="1843048"/>
            <a:ext cx="5657849" cy="2911078"/>
          </a:xfrm>
          <a:prstGeom prst="rect">
            <a:avLst/>
          </a:prstGeom>
        </p:spPr>
      </p:pic>
      <p:sp>
        <p:nvSpPr>
          <p:cNvPr id="8" name="TextBox 7">
            <a:extLst>
              <a:ext uri="{FF2B5EF4-FFF2-40B4-BE49-F238E27FC236}">
                <a16:creationId xmlns:a16="http://schemas.microsoft.com/office/drawing/2014/main" id="{1D178E17-8BCD-FF6D-2CAF-FC7C94DEE776}"/>
              </a:ext>
            </a:extLst>
          </p:cNvPr>
          <p:cNvSpPr txBox="1"/>
          <p:nvPr/>
        </p:nvSpPr>
        <p:spPr>
          <a:xfrm>
            <a:off x="3366982" y="4754126"/>
            <a:ext cx="5715000" cy="369332"/>
          </a:xfrm>
          <a:prstGeom prst="rect">
            <a:avLst/>
          </a:prstGeom>
          <a:noFill/>
        </p:spPr>
        <p:txBody>
          <a:bodyPr wrap="square" rtlCol="0">
            <a:spAutoFit/>
          </a:bodyPr>
          <a:lstStyle/>
          <a:p>
            <a:r>
              <a:rPr lang="en-CA" sz="1800" i="1" dirty="0">
                <a:effectLst/>
                <a:latin typeface="Times New Roman" panose="02020603050405020304" pitchFamily="18" charset="0"/>
                <a:ea typeface="Times New Roman" panose="02020603050405020304" pitchFamily="18" charset="0"/>
              </a:rPr>
              <a:t>Figure : Elbow plot for PCA</a:t>
            </a:r>
            <a:endParaRPr lang="en-CA" dirty="0"/>
          </a:p>
        </p:txBody>
      </p:sp>
      <p:sp>
        <p:nvSpPr>
          <p:cNvPr id="9" name="TextBox 8">
            <a:extLst>
              <a:ext uri="{FF2B5EF4-FFF2-40B4-BE49-F238E27FC236}">
                <a16:creationId xmlns:a16="http://schemas.microsoft.com/office/drawing/2014/main" id="{2FC8A460-D2F6-7C1E-2B9D-2E8AB3296D1C}"/>
              </a:ext>
            </a:extLst>
          </p:cNvPr>
          <p:cNvSpPr txBox="1"/>
          <p:nvPr/>
        </p:nvSpPr>
        <p:spPr>
          <a:xfrm>
            <a:off x="1265336" y="5157748"/>
            <a:ext cx="7082789" cy="646331"/>
          </a:xfrm>
          <a:prstGeom prst="rect">
            <a:avLst/>
          </a:prstGeom>
          <a:noFill/>
        </p:spPr>
        <p:txBody>
          <a:bodyPr wrap="square" rtlCol="0">
            <a:spAutoFit/>
          </a:bodyPr>
          <a:lstStyle/>
          <a:p>
            <a:pPr marL="285750" indent="-285750">
              <a:buFont typeface="Arial" panose="020B0604020202020204" pitchFamily="34" charset="0"/>
              <a:buChar char="•"/>
            </a:pPr>
            <a:r>
              <a:rPr lang="en-US" dirty="0"/>
              <a:t>Almost 100% of the variance can be explained by first 300 principal components.</a:t>
            </a:r>
            <a:endParaRPr lang="en-CA" dirty="0"/>
          </a:p>
        </p:txBody>
      </p:sp>
    </p:spTree>
    <p:extLst>
      <p:ext uri="{BB962C8B-B14F-4D97-AF65-F5344CB8AC3E}">
        <p14:creationId xmlns:p14="http://schemas.microsoft.com/office/powerpoint/2010/main" val="317218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A569A3-8789-FC3D-CC0A-2B915395B98C}"/>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7887FF59-15E6-45BE-CF4C-FF4BA290AFC6}"/>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
        <p:nvSpPr>
          <p:cNvPr id="4" name="TextBox 3">
            <a:extLst>
              <a:ext uri="{FF2B5EF4-FFF2-40B4-BE49-F238E27FC236}">
                <a16:creationId xmlns:a16="http://schemas.microsoft.com/office/drawing/2014/main" id="{8A4124B2-6C29-C783-9DB5-9469AE90BBE6}"/>
              </a:ext>
            </a:extLst>
          </p:cNvPr>
          <p:cNvSpPr txBox="1"/>
          <p:nvPr/>
        </p:nvSpPr>
        <p:spPr>
          <a:xfrm>
            <a:off x="907707" y="827903"/>
            <a:ext cx="7241459" cy="523220"/>
          </a:xfrm>
          <a:prstGeom prst="rect">
            <a:avLst/>
          </a:prstGeom>
          <a:noFill/>
        </p:spPr>
        <p:txBody>
          <a:bodyPr wrap="square" rtlCol="0">
            <a:spAutoFit/>
          </a:bodyPr>
          <a:lstStyle/>
          <a:p>
            <a:r>
              <a:rPr lang="en-US" sz="2800" b="1" dirty="0">
                <a:solidFill>
                  <a:schemeClr val="tx2"/>
                </a:solidFill>
                <a:latin typeface="+mj-lt"/>
              </a:rPr>
              <a:t>Predicting Treatment (Chemotherapy)</a:t>
            </a:r>
            <a:endParaRPr lang="en-CA" sz="2800" b="1" dirty="0">
              <a:solidFill>
                <a:schemeClr val="tx2"/>
              </a:solidFill>
              <a:latin typeface="+mj-lt"/>
            </a:endParaRPr>
          </a:p>
        </p:txBody>
      </p:sp>
      <p:sp>
        <p:nvSpPr>
          <p:cNvPr id="6" name="TextBox 5">
            <a:extLst>
              <a:ext uri="{FF2B5EF4-FFF2-40B4-BE49-F238E27FC236}">
                <a16:creationId xmlns:a16="http://schemas.microsoft.com/office/drawing/2014/main" id="{E26436F5-5569-9919-AB81-3040081659ED}"/>
              </a:ext>
            </a:extLst>
          </p:cNvPr>
          <p:cNvSpPr txBox="1"/>
          <p:nvPr/>
        </p:nvSpPr>
        <p:spPr>
          <a:xfrm>
            <a:off x="919522" y="1605008"/>
            <a:ext cx="4492738" cy="5632311"/>
          </a:xfrm>
          <a:prstGeom prst="rect">
            <a:avLst/>
          </a:prstGeom>
          <a:noFill/>
        </p:spPr>
        <p:txBody>
          <a:bodyPr wrap="square" rtlCol="0">
            <a:spAutoFit/>
          </a:bodyPr>
          <a:lstStyle/>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Due to limited scope only, Chemotherapy is predicted as a treatment.</a:t>
            </a:r>
          </a:p>
          <a:p>
            <a:pPr algn="just"/>
            <a:endParaRPr lang="en-CA"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Random Forest, gradient boosting and SVM classifier using 10-fold cross validation used to build the model with first 300 principal components. </a:t>
            </a:r>
            <a:r>
              <a:rPr lang="en-CA" dirty="0">
                <a:latin typeface="Times New Roman" panose="02020603050405020304" pitchFamily="18" charset="0"/>
                <a:ea typeface="Times New Roman" panose="02020603050405020304" pitchFamily="18" charset="0"/>
              </a:rPr>
              <a:t>For training and test data 70/30 </a:t>
            </a:r>
            <a:r>
              <a:rPr lang="en-CA">
                <a:latin typeface="Times New Roman" panose="02020603050405020304" pitchFamily="18" charset="0"/>
                <a:ea typeface="Times New Roman" panose="02020603050405020304" pitchFamily="18" charset="0"/>
              </a:rPr>
              <a:t>ratio was used.</a:t>
            </a:r>
            <a:endParaRPr lang="en-CA" sz="1800" dirty="0">
              <a:effectLst/>
              <a:latin typeface="Times New Roman" panose="02020603050405020304" pitchFamily="18" charset="0"/>
              <a:ea typeface="Times New Roman" panose="02020603050405020304" pitchFamily="18" charset="0"/>
            </a:endParaRPr>
          </a:p>
          <a:p>
            <a:pPr algn="just"/>
            <a:endParaRPr lang="en-CA"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dirty="0"/>
              <a:t>Chemotherapy has imbalanced distribution , resampling algorithm SMOTE  (synthetic minority oversampling technique)  and ROSE </a:t>
            </a:r>
            <a:r>
              <a:rPr lang="en-CA" sz="1800" dirty="0">
                <a:effectLst/>
                <a:latin typeface="Times New Roman" panose="02020603050405020304" pitchFamily="18" charset="0"/>
                <a:ea typeface="Times New Roman" panose="02020603050405020304" pitchFamily="18" charset="0"/>
              </a:rPr>
              <a:t>(Random Over-Sampling Examples) are </a:t>
            </a:r>
            <a:r>
              <a:rPr lang="en-CA" dirty="0">
                <a:latin typeface="Times New Roman" panose="02020603050405020304" pitchFamily="18" charset="0"/>
                <a:ea typeface="Times New Roman" panose="02020603050405020304" pitchFamily="18" charset="0"/>
              </a:rPr>
              <a:t>used</a:t>
            </a:r>
          </a:p>
          <a:p>
            <a:pPr marL="285750" indent="-285750" algn="just">
              <a:buFont typeface="Arial" panose="020B0604020202020204" pitchFamily="34" charset="0"/>
              <a:buChar char="•"/>
            </a:pPr>
            <a:endParaRPr lang="en-CA"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endParaRPr lang="en-CA" dirty="0">
              <a:latin typeface="Times New Roman" panose="02020603050405020304" pitchFamily="18" charset="0"/>
            </a:endParaRPr>
          </a:p>
          <a:p>
            <a:pPr marL="285750" indent="-285750" algn="just">
              <a:buFont typeface="Arial" panose="020B0604020202020204" pitchFamily="34" charset="0"/>
              <a:buChar char="•"/>
            </a:pPr>
            <a:endParaRPr lang="en-CA" dirty="0">
              <a:latin typeface="Times New Roman" panose="02020603050405020304" pitchFamily="18" charset="0"/>
            </a:endParaRPr>
          </a:p>
          <a:p>
            <a:pPr marL="285750" indent="-285750" algn="just">
              <a:buFont typeface="Arial" panose="020B0604020202020204" pitchFamily="34" charset="0"/>
              <a:buChar char="•"/>
            </a:pPr>
            <a:endParaRPr lang="en-CA" dirty="0">
              <a:latin typeface="Times New Roman" panose="02020603050405020304" pitchFamily="18" charset="0"/>
            </a:endParaRPr>
          </a:p>
          <a:p>
            <a:pPr marL="285750" indent="-285750" algn="just">
              <a:buFont typeface="Arial" panose="020B0604020202020204" pitchFamily="34" charset="0"/>
              <a:buChar char="•"/>
            </a:pPr>
            <a:endParaRPr lang="en-CA" dirty="0">
              <a:latin typeface="Times New Roman" panose="02020603050405020304" pitchFamily="18" charset="0"/>
            </a:endParaRPr>
          </a:p>
          <a:p>
            <a:pPr marL="285750" indent="-285750" algn="just">
              <a:buFont typeface="Arial" panose="020B0604020202020204" pitchFamily="34" charset="0"/>
              <a:buChar char="•"/>
            </a:pPr>
            <a:endParaRPr lang="en-CA" dirty="0"/>
          </a:p>
        </p:txBody>
      </p:sp>
      <p:pic>
        <p:nvPicPr>
          <p:cNvPr id="8" name="Picture 7">
            <a:extLst>
              <a:ext uri="{FF2B5EF4-FFF2-40B4-BE49-F238E27FC236}">
                <a16:creationId xmlns:a16="http://schemas.microsoft.com/office/drawing/2014/main" id="{001F0E9F-6BC4-586A-6107-17894AB2D895}"/>
              </a:ext>
            </a:extLst>
          </p:cNvPr>
          <p:cNvPicPr>
            <a:picLocks noChangeAspect="1"/>
          </p:cNvPicPr>
          <p:nvPr/>
        </p:nvPicPr>
        <p:blipFill>
          <a:blip r:embed="rId2"/>
          <a:stretch>
            <a:fillRect/>
          </a:stretch>
        </p:blipFill>
        <p:spPr>
          <a:xfrm>
            <a:off x="5498757" y="1827001"/>
            <a:ext cx="3304460" cy="2978589"/>
          </a:xfrm>
          <a:prstGeom prst="rect">
            <a:avLst/>
          </a:prstGeom>
        </p:spPr>
      </p:pic>
    </p:spTree>
    <p:extLst>
      <p:ext uri="{BB962C8B-B14F-4D97-AF65-F5344CB8AC3E}">
        <p14:creationId xmlns:p14="http://schemas.microsoft.com/office/powerpoint/2010/main" val="720839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2FE7DF-653C-5954-24C3-CE110A6CD978}"/>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2814CF08-EAAF-3FF7-CEFD-686194743F44}"/>
              </a:ext>
            </a:extLst>
          </p:cNvPr>
          <p:cNvSpPr>
            <a:spLocks noGrp="1"/>
          </p:cNvSpPr>
          <p:nvPr>
            <p:ph type="sldNum" sz="quarter" idx="4"/>
          </p:nvPr>
        </p:nvSpPr>
        <p:spPr/>
        <p:txBody>
          <a:bodyPr/>
          <a:lstStyle/>
          <a:p>
            <a:fld id="{E9E0D846-2D6A-8643-B2BF-83884A821236}" type="slidenum">
              <a:rPr lang="en-US" smtClean="0"/>
              <a:pPr/>
              <a:t>16</a:t>
            </a:fld>
            <a:endParaRPr lang="en-US" dirty="0"/>
          </a:p>
        </p:txBody>
      </p:sp>
      <p:graphicFrame>
        <p:nvGraphicFramePr>
          <p:cNvPr id="4" name="Table 3">
            <a:extLst>
              <a:ext uri="{FF2B5EF4-FFF2-40B4-BE49-F238E27FC236}">
                <a16:creationId xmlns:a16="http://schemas.microsoft.com/office/drawing/2014/main" id="{9A6A93BD-5F57-099A-EF98-F51478841CC6}"/>
              </a:ext>
            </a:extLst>
          </p:cNvPr>
          <p:cNvGraphicFramePr>
            <a:graphicFrameLocks noGrp="1"/>
          </p:cNvGraphicFramePr>
          <p:nvPr>
            <p:extLst>
              <p:ext uri="{D42A27DB-BD31-4B8C-83A1-F6EECF244321}">
                <p14:modId xmlns:p14="http://schemas.microsoft.com/office/powerpoint/2010/main" val="1373829681"/>
              </p:ext>
            </p:extLst>
          </p:nvPr>
        </p:nvGraphicFramePr>
        <p:xfrm>
          <a:off x="580768" y="1733996"/>
          <a:ext cx="3731741" cy="3729649"/>
        </p:xfrm>
        <a:graphic>
          <a:graphicData uri="http://schemas.openxmlformats.org/drawingml/2006/table">
            <a:tbl>
              <a:tblPr firstRow="1" firstCol="1" bandRow="1"/>
              <a:tblGrid>
                <a:gridCol w="1002536">
                  <a:extLst>
                    <a:ext uri="{9D8B030D-6E8A-4147-A177-3AD203B41FA5}">
                      <a16:colId xmlns:a16="http://schemas.microsoft.com/office/drawing/2014/main" val="676731808"/>
                    </a:ext>
                  </a:extLst>
                </a:gridCol>
                <a:gridCol w="914806">
                  <a:extLst>
                    <a:ext uri="{9D8B030D-6E8A-4147-A177-3AD203B41FA5}">
                      <a16:colId xmlns:a16="http://schemas.microsoft.com/office/drawing/2014/main" val="2624131204"/>
                    </a:ext>
                  </a:extLst>
                </a:gridCol>
                <a:gridCol w="893158">
                  <a:extLst>
                    <a:ext uri="{9D8B030D-6E8A-4147-A177-3AD203B41FA5}">
                      <a16:colId xmlns:a16="http://schemas.microsoft.com/office/drawing/2014/main" val="2574238059"/>
                    </a:ext>
                  </a:extLst>
                </a:gridCol>
                <a:gridCol w="921241">
                  <a:extLst>
                    <a:ext uri="{9D8B030D-6E8A-4147-A177-3AD203B41FA5}">
                      <a16:colId xmlns:a16="http://schemas.microsoft.com/office/drawing/2014/main" val="2330697092"/>
                    </a:ext>
                  </a:extLst>
                </a:gridCol>
              </a:tblGrid>
              <a:tr h="501603">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Model Name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Mean Accuracy</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Precision</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Recall</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2184941"/>
                  </a:ext>
                </a:extLst>
              </a:tr>
              <a:tr h="1284716">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Random Forest Classifier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99.5</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3.33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3537434"/>
                  </a:ext>
                </a:extLst>
              </a:tr>
              <a:tr h="1093779">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Gradient Boosting Classifier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94.3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65.3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56.6</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0752989"/>
                  </a:ext>
                </a:extLst>
              </a:tr>
              <a:tr h="501603">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SVM Classifier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94.8</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75.75</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62.5</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149743"/>
                  </a:ext>
                </a:extLst>
              </a:tr>
            </a:tbl>
          </a:graphicData>
        </a:graphic>
      </p:graphicFrame>
      <p:sp>
        <p:nvSpPr>
          <p:cNvPr id="5" name="TextBox 4">
            <a:extLst>
              <a:ext uri="{FF2B5EF4-FFF2-40B4-BE49-F238E27FC236}">
                <a16:creationId xmlns:a16="http://schemas.microsoft.com/office/drawing/2014/main" id="{EE9BE443-9F51-186A-14A1-E2131B73AB78}"/>
              </a:ext>
            </a:extLst>
          </p:cNvPr>
          <p:cNvSpPr txBox="1"/>
          <p:nvPr/>
        </p:nvSpPr>
        <p:spPr>
          <a:xfrm>
            <a:off x="580768" y="832726"/>
            <a:ext cx="3373394" cy="561629"/>
          </a:xfrm>
          <a:prstGeom prst="rect">
            <a:avLst/>
          </a:prstGeom>
          <a:noFill/>
        </p:spPr>
        <p:txBody>
          <a:bodyPr wrap="square" rtlCol="0">
            <a:spAutoFit/>
          </a:bodyPr>
          <a:lstStyle/>
          <a:p>
            <a:pPr marL="0" marR="0" algn="just">
              <a:lnSpc>
                <a:spcPct val="200000"/>
              </a:lnSpc>
              <a:spcBef>
                <a:spcPts val="1200"/>
              </a:spcBef>
              <a:spcAft>
                <a:spcPts val="1000"/>
              </a:spcAft>
            </a:pPr>
            <a:r>
              <a:rPr lang="en-CA" sz="1800" b="1" i="1" dirty="0">
                <a:effectLst/>
                <a:latin typeface="Times New Roman" panose="02020603050405020304" pitchFamily="18" charset="0"/>
                <a:ea typeface="Times New Roman" panose="02020603050405020304" pitchFamily="18" charset="0"/>
                <a:cs typeface="Times New Roman" panose="02020603050405020304" pitchFamily="18" charset="0"/>
              </a:rPr>
              <a:t>Classification  results with ROSE </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38601713-F71D-4D22-9822-E3410C52B89F}"/>
              </a:ext>
            </a:extLst>
          </p:cNvPr>
          <p:cNvGraphicFramePr>
            <a:graphicFrameLocks noGrp="1"/>
          </p:cNvGraphicFramePr>
          <p:nvPr>
            <p:extLst>
              <p:ext uri="{D42A27DB-BD31-4B8C-83A1-F6EECF244321}">
                <p14:modId xmlns:p14="http://schemas.microsoft.com/office/powerpoint/2010/main" val="444179822"/>
              </p:ext>
            </p:extLst>
          </p:nvPr>
        </p:nvGraphicFramePr>
        <p:xfrm>
          <a:off x="4683210" y="1733996"/>
          <a:ext cx="3880022" cy="3771619"/>
        </p:xfrm>
        <a:graphic>
          <a:graphicData uri="http://schemas.openxmlformats.org/drawingml/2006/table">
            <a:tbl>
              <a:tblPr firstRow="1" firstCol="1" bandRow="1"/>
              <a:tblGrid>
                <a:gridCol w="1075758">
                  <a:extLst>
                    <a:ext uri="{9D8B030D-6E8A-4147-A177-3AD203B41FA5}">
                      <a16:colId xmlns:a16="http://schemas.microsoft.com/office/drawing/2014/main" val="1497299452"/>
                    </a:ext>
                  </a:extLst>
                </a:gridCol>
                <a:gridCol w="1075758">
                  <a:extLst>
                    <a:ext uri="{9D8B030D-6E8A-4147-A177-3AD203B41FA5}">
                      <a16:colId xmlns:a16="http://schemas.microsoft.com/office/drawing/2014/main" val="147383014"/>
                    </a:ext>
                  </a:extLst>
                </a:gridCol>
                <a:gridCol w="864253">
                  <a:extLst>
                    <a:ext uri="{9D8B030D-6E8A-4147-A177-3AD203B41FA5}">
                      <a16:colId xmlns:a16="http://schemas.microsoft.com/office/drawing/2014/main" val="669303485"/>
                    </a:ext>
                  </a:extLst>
                </a:gridCol>
                <a:gridCol w="864253">
                  <a:extLst>
                    <a:ext uri="{9D8B030D-6E8A-4147-A177-3AD203B41FA5}">
                      <a16:colId xmlns:a16="http://schemas.microsoft.com/office/drawing/2014/main" val="2029234594"/>
                    </a:ext>
                  </a:extLst>
                </a:gridCol>
              </a:tblGrid>
              <a:tr h="654592">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Model Name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 Mean Accuracy</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Precision</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Recall</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426625"/>
                  </a:ext>
                </a:extLst>
              </a:tr>
              <a:tr h="952413">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Random Forest Classifier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96.6</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76.1</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13.3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3353904"/>
                  </a:ext>
                </a:extLst>
              </a:tr>
              <a:tr h="1468052">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Gradient Boosting Classifier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90.8</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63.8</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57.5</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945688"/>
                  </a:ext>
                </a:extLst>
              </a:tr>
              <a:tr h="654592">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SVM Classifier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95.5</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75.3</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48.3</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1943136"/>
                  </a:ext>
                </a:extLst>
              </a:tr>
            </a:tbl>
          </a:graphicData>
        </a:graphic>
      </p:graphicFrame>
      <p:sp>
        <p:nvSpPr>
          <p:cNvPr id="8" name="TextBox 7">
            <a:extLst>
              <a:ext uri="{FF2B5EF4-FFF2-40B4-BE49-F238E27FC236}">
                <a16:creationId xmlns:a16="http://schemas.microsoft.com/office/drawing/2014/main" id="{CF166EC5-5D78-AD9B-963A-0353C3676577}"/>
              </a:ext>
            </a:extLst>
          </p:cNvPr>
          <p:cNvSpPr txBox="1"/>
          <p:nvPr/>
        </p:nvSpPr>
        <p:spPr>
          <a:xfrm>
            <a:off x="4683210" y="1025023"/>
            <a:ext cx="3880022" cy="369332"/>
          </a:xfrm>
          <a:prstGeom prst="rect">
            <a:avLst/>
          </a:prstGeom>
          <a:noFill/>
        </p:spPr>
        <p:txBody>
          <a:bodyPr wrap="square" rtlCol="0">
            <a:spAutoFit/>
          </a:bodyPr>
          <a:lstStyle/>
          <a:p>
            <a:r>
              <a:rPr lang="en-CA" sz="1800" b="1" i="1" dirty="0">
                <a:effectLst/>
                <a:latin typeface="Times New Roman" panose="02020603050405020304" pitchFamily="18" charset="0"/>
                <a:ea typeface="Times New Roman" panose="02020603050405020304" pitchFamily="18" charset="0"/>
              </a:rPr>
              <a:t>Classification results  with SMOTE.</a:t>
            </a:r>
            <a:endParaRPr lang="en-CA" dirty="0"/>
          </a:p>
        </p:txBody>
      </p:sp>
    </p:spTree>
    <p:extLst>
      <p:ext uri="{BB962C8B-B14F-4D97-AF65-F5344CB8AC3E}">
        <p14:creationId xmlns:p14="http://schemas.microsoft.com/office/powerpoint/2010/main" val="3616851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07A09-728E-539E-9690-53E511AE82D0}"/>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5E68BCBA-A72E-750E-B5CA-A8D213BEDBAA}"/>
              </a:ext>
            </a:extLst>
          </p:cNvPr>
          <p:cNvSpPr>
            <a:spLocks noGrp="1"/>
          </p:cNvSpPr>
          <p:nvPr>
            <p:ph type="sldNum" sz="quarter" idx="4"/>
          </p:nvPr>
        </p:nvSpPr>
        <p:spPr/>
        <p:txBody>
          <a:bodyPr/>
          <a:lstStyle/>
          <a:p>
            <a:fld id="{E9E0D846-2D6A-8643-B2BF-83884A821236}" type="slidenum">
              <a:rPr lang="en-US" smtClean="0"/>
              <a:pPr/>
              <a:t>17</a:t>
            </a:fld>
            <a:endParaRPr lang="en-US" dirty="0"/>
          </a:p>
        </p:txBody>
      </p:sp>
      <p:sp>
        <p:nvSpPr>
          <p:cNvPr id="4" name="TextBox 3">
            <a:extLst>
              <a:ext uri="{FF2B5EF4-FFF2-40B4-BE49-F238E27FC236}">
                <a16:creationId xmlns:a16="http://schemas.microsoft.com/office/drawing/2014/main" id="{251798AE-8BC3-CDD8-3EC3-6765BA3109C4}"/>
              </a:ext>
            </a:extLst>
          </p:cNvPr>
          <p:cNvSpPr txBox="1"/>
          <p:nvPr/>
        </p:nvSpPr>
        <p:spPr>
          <a:xfrm>
            <a:off x="976184" y="639436"/>
            <a:ext cx="5980670" cy="523220"/>
          </a:xfrm>
          <a:prstGeom prst="rect">
            <a:avLst/>
          </a:prstGeom>
          <a:noFill/>
        </p:spPr>
        <p:txBody>
          <a:bodyPr wrap="square" rtlCol="0">
            <a:spAutoFit/>
          </a:bodyPr>
          <a:lstStyle/>
          <a:p>
            <a:r>
              <a:rPr lang="en-CA" sz="2800" b="1" dirty="0">
                <a:solidFill>
                  <a:schemeClr val="tx2"/>
                </a:solidFill>
                <a:latin typeface="+mj-lt"/>
              </a:rPr>
              <a:t>Predicting Overall Survival</a:t>
            </a:r>
          </a:p>
        </p:txBody>
      </p:sp>
      <p:sp>
        <p:nvSpPr>
          <p:cNvPr id="5" name="TextBox 4">
            <a:extLst>
              <a:ext uri="{FF2B5EF4-FFF2-40B4-BE49-F238E27FC236}">
                <a16:creationId xmlns:a16="http://schemas.microsoft.com/office/drawing/2014/main" id="{EA2CC79E-2BC3-8571-AEB1-6317EBD52DE3}"/>
              </a:ext>
            </a:extLst>
          </p:cNvPr>
          <p:cNvSpPr txBox="1"/>
          <p:nvPr/>
        </p:nvSpPr>
        <p:spPr>
          <a:xfrm>
            <a:off x="976184" y="1174977"/>
            <a:ext cx="7691109" cy="369332"/>
          </a:xfrm>
          <a:prstGeom prst="rect">
            <a:avLst/>
          </a:prstGeom>
          <a:noFill/>
        </p:spPr>
        <p:txBody>
          <a:bodyPr wrap="square" rtlCol="0">
            <a:spAutoFit/>
          </a:bodyPr>
          <a:lstStyle/>
          <a:p>
            <a:pPr marL="285750" indent="-285750">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To predict the overall survival, the same three algorithms are used</a:t>
            </a:r>
            <a:endParaRPr lang="en-CA" dirty="0"/>
          </a:p>
        </p:txBody>
      </p:sp>
      <p:sp>
        <p:nvSpPr>
          <p:cNvPr id="7" name="Rectangle 1">
            <a:extLst>
              <a:ext uri="{FF2B5EF4-FFF2-40B4-BE49-F238E27FC236}">
                <a16:creationId xmlns:a16="http://schemas.microsoft.com/office/drawing/2014/main" id="{F08BE017-48D4-37CC-AB0D-D133451F18F3}"/>
              </a:ext>
            </a:extLst>
          </p:cNvPr>
          <p:cNvSpPr>
            <a:spLocks noChangeArrowheads="1"/>
          </p:cNvSpPr>
          <p:nvPr/>
        </p:nvSpPr>
        <p:spPr bwMode="auto">
          <a:xfrm>
            <a:off x="1231283" y="1679833"/>
            <a:ext cx="54704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Table : Evaluation metrics for overall survival prediction</a:t>
            </a:r>
            <a:endParaRPr kumimoji="0" lang="en-US" altLang="en-US"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B9ADF38E-82A3-E1EC-CE7E-FAB3C7444A8D}"/>
              </a:ext>
            </a:extLst>
          </p:cNvPr>
          <p:cNvGraphicFramePr>
            <a:graphicFrameLocks noGrp="1"/>
          </p:cNvGraphicFramePr>
          <p:nvPr>
            <p:extLst>
              <p:ext uri="{D42A27DB-BD31-4B8C-83A1-F6EECF244321}">
                <p14:modId xmlns:p14="http://schemas.microsoft.com/office/powerpoint/2010/main" val="601205195"/>
              </p:ext>
            </p:extLst>
          </p:nvPr>
        </p:nvGraphicFramePr>
        <p:xfrm>
          <a:off x="1403942" y="2195961"/>
          <a:ext cx="6183107" cy="2301504"/>
        </p:xfrm>
        <a:graphic>
          <a:graphicData uri="http://schemas.openxmlformats.org/drawingml/2006/table">
            <a:tbl>
              <a:tblPr firstRow="1" firstCol="1" bandRow="1"/>
              <a:tblGrid>
                <a:gridCol w="1311391">
                  <a:extLst>
                    <a:ext uri="{9D8B030D-6E8A-4147-A177-3AD203B41FA5}">
                      <a16:colId xmlns:a16="http://schemas.microsoft.com/office/drawing/2014/main" val="1790388868"/>
                    </a:ext>
                  </a:extLst>
                </a:gridCol>
                <a:gridCol w="1880890">
                  <a:extLst>
                    <a:ext uri="{9D8B030D-6E8A-4147-A177-3AD203B41FA5}">
                      <a16:colId xmlns:a16="http://schemas.microsoft.com/office/drawing/2014/main" val="610801604"/>
                    </a:ext>
                  </a:extLst>
                </a:gridCol>
                <a:gridCol w="1495413">
                  <a:extLst>
                    <a:ext uri="{9D8B030D-6E8A-4147-A177-3AD203B41FA5}">
                      <a16:colId xmlns:a16="http://schemas.microsoft.com/office/drawing/2014/main" val="2179083717"/>
                    </a:ext>
                  </a:extLst>
                </a:gridCol>
                <a:gridCol w="1495413">
                  <a:extLst>
                    <a:ext uri="{9D8B030D-6E8A-4147-A177-3AD203B41FA5}">
                      <a16:colId xmlns:a16="http://schemas.microsoft.com/office/drawing/2014/main" val="3872110060"/>
                    </a:ext>
                  </a:extLst>
                </a:gridCol>
              </a:tblGrid>
              <a:tr h="223714">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Model Name</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Accuracy</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Precision</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Recall</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3079662"/>
                  </a:ext>
                </a:extLst>
              </a:tr>
              <a:tr h="751932">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Random Forest Classifier</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0.7373</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0.81627</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0.6910</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7685509"/>
                  </a:ext>
                </a:extLst>
              </a:tr>
              <a:tr h="751932">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Gradient Boosting Classifier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0.8786</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0.8844</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0.8668</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192286"/>
                  </a:ext>
                </a:extLst>
              </a:tr>
              <a:tr h="487823">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SVM Classifier</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0.9873</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a:effectLst/>
                          <a:latin typeface="Times New Roman" panose="02020603050405020304" pitchFamily="18" charset="0"/>
                          <a:ea typeface="Times New Roman" panose="02020603050405020304" pitchFamily="18" charset="0"/>
                          <a:cs typeface="Times New Roman" panose="02020603050405020304" pitchFamily="18" charset="0"/>
                        </a:rPr>
                        <a:t>0.9872</a:t>
                      </a:r>
                      <a:endParaRPr lang="en-CA"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1200"/>
                        </a:spcBef>
                        <a:spcAft>
                          <a:spcPts val="1000"/>
                        </a:spcAft>
                      </a:pPr>
                      <a:r>
                        <a:rPr lang="en-CA" sz="1200" dirty="0">
                          <a:effectLst/>
                          <a:latin typeface="Times New Roman" panose="02020603050405020304" pitchFamily="18" charset="0"/>
                          <a:ea typeface="Times New Roman" panose="02020603050405020304" pitchFamily="18" charset="0"/>
                          <a:cs typeface="Times New Roman" panose="02020603050405020304" pitchFamily="18" charset="0"/>
                        </a:rPr>
                        <a:t>0.9866</a:t>
                      </a:r>
                      <a:endParaRPr lang="en-CA"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1349037"/>
                  </a:ext>
                </a:extLst>
              </a:tr>
            </a:tbl>
          </a:graphicData>
        </a:graphic>
      </p:graphicFrame>
      <p:sp>
        <p:nvSpPr>
          <p:cNvPr id="11" name="TextBox 10">
            <a:extLst>
              <a:ext uri="{FF2B5EF4-FFF2-40B4-BE49-F238E27FC236}">
                <a16:creationId xmlns:a16="http://schemas.microsoft.com/office/drawing/2014/main" id="{4DDC9585-D4E7-6C77-BBB5-82FF8EA1CEAD}"/>
              </a:ext>
            </a:extLst>
          </p:cNvPr>
          <p:cNvSpPr txBox="1"/>
          <p:nvPr/>
        </p:nvSpPr>
        <p:spPr>
          <a:xfrm>
            <a:off x="976184" y="4808836"/>
            <a:ext cx="7172983" cy="923330"/>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Random Forest Classifier showed a larger percentage of false negatives (139) compared to the other classifiers, which suggests difficulty in accurately detecting positive cases</a:t>
            </a:r>
            <a:endParaRPr lang="en-CA" dirty="0"/>
          </a:p>
        </p:txBody>
      </p:sp>
    </p:spTree>
    <p:extLst>
      <p:ext uri="{BB962C8B-B14F-4D97-AF65-F5344CB8AC3E}">
        <p14:creationId xmlns:p14="http://schemas.microsoft.com/office/powerpoint/2010/main" val="302534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9FFA86-91FF-F59D-6A3D-0D363909B288}"/>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6846D853-7420-9972-93E2-5FE70B732814}"/>
              </a:ext>
            </a:extLst>
          </p:cNvPr>
          <p:cNvSpPr>
            <a:spLocks noGrp="1"/>
          </p:cNvSpPr>
          <p:nvPr>
            <p:ph type="sldNum" sz="quarter" idx="4"/>
          </p:nvPr>
        </p:nvSpPr>
        <p:spPr/>
        <p:txBody>
          <a:bodyPr/>
          <a:lstStyle/>
          <a:p>
            <a:fld id="{E9E0D846-2D6A-8643-B2BF-83884A821236}" type="slidenum">
              <a:rPr lang="en-US" smtClean="0"/>
              <a:pPr/>
              <a:t>18</a:t>
            </a:fld>
            <a:endParaRPr lang="en-US" dirty="0"/>
          </a:p>
        </p:txBody>
      </p:sp>
      <p:sp>
        <p:nvSpPr>
          <p:cNvPr id="4" name="TextBox 3">
            <a:extLst>
              <a:ext uri="{FF2B5EF4-FFF2-40B4-BE49-F238E27FC236}">
                <a16:creationId xmlns:a16="http://schemas.microsoft.com/office/drawing/2014/main" id="{8120AFA9-8AE6-F754-484D-5BBDF1D8AB67}"/>
              </a:ext>
            </a:extLst>
          </p:cNvPr>
          <p:cNvSpPr txBox="1"/>
          <p:nvPr/>
        </p:nvSpPr>
        <p:spPr>
          <a:xfrm>
            <a:off x="691978" y="691979"/>
            <a:ext cx="5820033" cy="523220"/>
          </a:xfrm>
          <a:prstGeom prst="rect">
            <a:avLst/>
          </a:prstGeom>
          <a:noFill/>
        </p:spPr>
        <p:txBody>
          <a:bodyPr wrap="square" rtlCol="0">
            <a:spAutoFit/>
          </a:bodyPr>
          <a:lstStyle/>
          <a:p>
            <a:r>
              <a:rPr lang="en-US" sz="2800" b="1" dirty="0">
                <a:solidFill>
                  <a:schemeClr val="tx2"/>
                </a:solidFill>
                <a:latin typeface="+mj-lt"/>
              </a:rPr>
              <a:t>Clustering The Genetic Data</a:t>
            </a:r>
            <a:endParaRPr lang="en-CA" sz="2800" b="1" dirty="0">
              <a:solidFill>
                <a:schemeClr val="tx2"/>
              </a:solidFill>
              <a:latin typeface="+mj-lt"/>
            </a:endParaRPr>
          </a:p>
        </p:txBody>
      </p:sp>
      <p:sp>
        <p:nvSpPr>
          <p:cNvPr id="5" name="TextBox 4">
            <a:extLst>
              <a:ext uri="{FF2B5EF4-FFF2-40B4-BE49-F238E27FC236}">
                <a16:creationId xmlns:a16="http://schemas.microsoft.com/office/drawing/2014/main" id="{4EEDE374-4E5B-7A82-0EEC-FC5BE3E1E3FE}"/>
              </a:ext>
            </a:extLst>
          </p:cNvPr>
          <p:cNvSpPr txBox="1"/>
          <p:nvPr/>
        </p:nvSpPr>
        <p:spPr>
          <a:xfrm>
            <a:off x="852617" y="1443841"/>
            <a:ext cx="2842054" cy="3970318"/>
          </a:xfrm>
          <a:prstGeom prst="rect">
            <a:avLst/>
          </a:prstGeom>
          <a:noFill/>
        </p:spPr>
        <p:txBody>
          <a:bodyPr wrap="square" rtlCol="0">
            <a:spAutoFit/>
          </a:bodyPr>
          <a:lstStyle/>
          <a:p>
            <a:pPr marL="285750" indent="-285750">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The genetic portion of the data was clustered using k-means clustering algorithm and the adjusted rand index was measured.</a:t>
            </a:r>
          </a:p>
          <a:p>
            <a:endParaRPr lang="en-CA"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With k =4 the adjusted rand index was 0.02. Which indicates the clustering is random in regard to "</a:t>
            </a:r>
            <a:r>
              <a:rPr lang="en-CA" sz="1800" dirty="0" err="1">
                <a:effectLst/>
                <a:latin typeface="Times New Roman" panose="02020603050405020304" pitchFamily="18" charset="0"/>
                <a:ea typeface="Times New Roman" panose="02020603050405020304" pitchFamily="18" charset="0"/>
                <a:cs typeface="Times New Roman" panose="02020603050405020304" pitchFamily="18" charset="0"/>
              </a:rPr>
              <a:t>death_from_cancer</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A" dirty="0"/>
          </a:p>
        </p:txBody>
      </p:sp>
      <p:pic>
        <p:nvPicPr>
          <p:cNvPr id="7" name="Picture 6">
            <a:extLst>
              <a:ext uri="{FF2B5EF4-FFF2-40B4-BE49-F238E27FC236}">
                <a16:creationId xmlns:a16="http://schemas.microsoft.com/office/drawing/2014/main" id="{E6B03176-D96A-87BE-DC90-04F1DEFF23FF}"/>
              </a:ext>
            </a:extLst>
          </p:cNvPr>
          <p:cNvPicPr>
            <a:picLocks noChangeAspect="1"/>
          </p:cNvPicPr>
          <p:nvPr/>
        </p:nvPicPr>
        <p:blipFill>
          <a:blip r:embed="rId2"/>
          <a:stretch>
            <a:fillRect/>
          </a:stretch>
        </p:blipFill>
        <p:spPr>
          <a:xfrm>
            <a:off x="4213654" y="1309815"/>
            <a:ext cx="3710759" cy="2119185"/>
          </a:xfrm>
          <a:prstGeom prst="rect">
            <a:avLst/>
          </a:prstGeom>
        </p:spPr>
      </p:pic>
      <p:pic>
        <p:nvPicPr>
          <p:cNvPr id="9" name="Picture 8">
            <a:extLst>
              <a:ext uri="{FF2B5EF4-FFF2-40B4-BE49-F238E27FC236}">
                <a16:creationId xmlns:a16="http://schemas.microsoft.com/office/drawing/2014/main" id="{487B2A7D-D6FB-A8C6-6F4F-E7753E981BF0}"/>
              </a:ext>
            </a:extLst>
          </p:cNvPr>
          <p:cNvPicPr>
            <a:picLocks noChangeAspect="1"/>
          </p:cNvPicPr>
          <p:nvPr/>
        </p:nvPicPr>
        <p:blipFill>
          <a:blip r:embed="rId3"/>
          <a:stretch>
            <a:fillRect/>
          </a:stretch>
        </p:blipFill>
        <p:spPr>
          <a:xfrm>
            <a:off x="4090086" y="3429000"/>
            <a:ext cx="3834327" cy="2476804"/>
          </a:xfrm>
          <a:prstGeom prst="rect">
            <a:avLst/>
          </a:prstGeom>
        </p:spPr>
      </p:pic>
    </p:spTree>
    <p:extLst>
      <p:ext uri="{BB962C8B-B14F-4D97-AF65-F5344CB8AC3E}">
        <p14:creationId xmlns:p14="http://schemas.microsoft.com/office/powerpoint/2010/main" val="335647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17128C-F01A-8F59-DDD1-7E4686D32494}"/>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E940DF87-1B95-C462-0750-0EB4F504E810}"/>
              </a:ext>
            </a:extLst>
          </p:cNvPr>
          <p:cNvSpPr>
            <a:spLocks noGrp="1"/>
          </p:cNvSpPr>
          <p:nvPr>
            <p:ph type="sldNum" sz="quarter" idx="4"/>
          </p:nvPr>
        </p:nvSpPr>
        <p:spPr/>
        <p:txBody>
          <a:bodyPr/>
          <a:lstStyle/>
          <a:p>
            <a:fld id="{E9E0D846-2D6A-8643-B2BF-83884A821236}" type="slidenum">
              <a:rPr lang="en-US" smtClean="0"/>
              <a:pPr/>
              <a:t>19</a:t>
            </a:fld>
            <a:endParaRPr lang="en-US" dirty="0"/>
          </a:p>
        </p:txBody>
      </p:sp>
      <p:sp>
        <p:nvSpPr>
          <p:cNvPr id="4" name="TextBox 3">
            <a:extLst>
              <a:ext uri="{FF2B5EF4-FFF2-40B4-BE49-F238E27FC236}">
                <a16:creationId xmlns:a16="http://schemas.microsoft.com/office/drawing/2014/main" id="{5C9A1BF0-BE8B-375D-0EFB-37E0DDC3CA6F}"/>
              </a:ext>
            </a:extLst>
          </p:cNvPr>
          <p:cNvSpPr txBox="1"/>
          <p:nvPr/>
        </p:nvSpPr>
        <p:spPr>
          <a:xfrm>
            <a:off x="958785" y="728362"/>
            <a:ext cx="7389341" cy="523220"/>
          </a:xfrm>
          <a:prstGeom prst="rect">
            <a:avLst/>
          </a:prstGeom>
          <a:noFill/>
        </p:spPr>
        <p:txBody>
          <a:bodyPr wrap="square" rtlCol="0">
            <a:spAutoFit/>
          </a:bodyPr>
          <a:lstStyle/>
          <a:p>
            <a:r>
              <a:rPr lang="en-US" sz="2800" b="1" dirty="0">
                <a:solidFill>
                  <a:schemeClr val="tx2"/>
                </a:solidFill>
                <a:latin typeface="+mj-lt"/>
              </a:rPr>
              <a:t>Survival Analysis</a:t>
            </a:r>
            <a:endParaRPr lang="en-CA" sz="2800" b="1" dirty="0">
              <a:solidFill>
                <a:schemeClr val="tx2"/>
              </a:solidFill>
              <a:latin typeface="+mj-lt"/>
            </a:endParaRPr>
          </a:p>
        </p:txBody>
      </p:sp>
      <p:sp>
        <p:nvSpPr>
          <p:cNvPr id="5" name="TextBox 4">
            <a:extLst>
              <a:ext uri="{FF2B5EF4-FFF2-40B4-BE49-F238E27FC236}">
                <a16:creationId xmlns:a16="http://schemas.microsoft.com/office/drawing/2014/main" id="{10E0834B-AD68-0413-DC99-7148A9904844}"/>
              </a:ext>
            </a:extLst>
          </p:cNvPr>
          <p:cNvSpPr txBox="1"/>
          <p:nvPr/>
        </p:nvSpPr>
        <p:spPr>
          <a:xfrm>
            <a:off x="958785" y="1605323"/>
            <a:ext cx="3707027" cy="4524315"/>
          </a:xfrm>
          <a:prstGeom prst="rect">
            <a:avLst/>
          </a:prstGeom>
          <a:noFill/>
        </p:spPr>
        <p:txBody>
          <a:bodyPr wrap="square" rtlCol="0">
            <a:spAutoFit/>
          </a:bodyPr>
          <a:lstStyle/>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The survival function is estimated using the Kaplan-Meier estimator.</a:t>
            </a:r>
          </a:p>
          <a:p>
            <a:pPr algn="just"/>
            <a:endParaRPr lang="en-CA"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At 95% confidence interval the median survival is 199.96 months, with upper limit of 211.77 and lower </a:t>
            </a:r>
            <a:r>
              <a:rPr lang="en-CA" dirty="0">
                <a:latin typeface="Times New Roman" panose="02020603050405020304" pitchFamily="18" charset="0"/>
                <a:ea typeface="Times New Roman" panose="02020603050405020304" pitchFamily="18" charset="0"/>
              </a:rPr>
              <a:t>limit of 193.96 months</a:t>
            </a:r>
          </a:p>
          <a:p>
            <a:pPr algn="just"/>
            <a:r>
              <a:rPr lang="en-CA" dirty="0">
                <a:latin typeface="Times New Roman" panose="02020603050405020304" pitchFamily="18" charset="0"/>
                <a:ea typeface="Times New Roman" panose="02020603050405020304" pitchFamily="18" charset="0"/>
              </a:rPr>
              <a:t>.</a:t>
            </a:r>
          </a:p>
          <a:p>
            <a:pPr marL="285750" indent="-285750" algn="just">
              <a:buFont typeface="Arial" panose="020B0604020202020204" pitchFamily="34" charset="0"/>
              <a:buChar char="•"/>
            </a:pPr>
            <a:r>
              <a:rPr lang="en-CA" dirty="0">
                <a:latin typeface="Times New Roman" panose="02020603050405020304" pitchFamily="18" charset="0"/>
                <a:ea typeface="Times New Roman" panose="02020603050405020304" pitchFamily="18" charset="0"/>
              </a:rPr>
              <a:t>The narrow range between upper and lower limit </a:t>
            </a:r>
            <a:r>
              <a:rPr lang="en-CA" sz="1800" dirty="0">
                <a:effectLst/>
                <a:latin typeface="Times New Roman" panose="02020603050405020304" pitchFamily="18" charset="0"/>
                <a:ea typeface="Times New Roman" panose="02020603050405020304" pitchFamily="18" charset="0"/>
              </a:rPr>
              <a:t>represents enough confidence in the results and sufficient patient enrollment in the study</a:t>
            </a:r>
          </a:p>
          <a:p>
            <a:pPr marL="285750" indent="-285750" algn="just">
              <a:buFont typeface="Arial" panose="020B0604020202020204" pitchFamily="34" charset="0"/>
              <a:buChar char="•"/>
            </a:pPr>
            <a:endParaRPr lang="en-CA"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endParaRPr lang="en-CA"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endParaRPr lang="en-CA" dirty="0"/>
          </a:p>
        </p:txBody>
      </p:sp>
      <p:pic>
        <p:nvPicPr>
          <p:cNvPr id="6" name="Picture 5">
            <a:extLst>
              <a:ext uri="{FF2B5EF4-FFF2-40B4-BE49-F238E27FC236}">
                <a16:creationId xmlns:a16="http://schemas.microsoft.com/office/drawing/2014/main" id="{9324C11D-8358-1CCA-35D8-FEFA132F1A7E}"/>
              </a:ext>
            </a:extLst>
          </p:cNvPr>
          <p:cNvPicPr>
            <a:picLocks noChangeAspect="1"/>
          </p:cNvPicPr>
          <p:nvPr/>
        </p:nvPicPr>
        <p:blipFill>
          <a:blip r:embed="rId2"/>
          <a:stretch>
            <a:fillRect/>
          </a:stretch>
        </p:blipFill>
        <p:spPr>
          <a:xfrm>
            <a:off x="4961304" y="2043086"/>
            <a:ext cx="3608492" cy="2479486"/>
          </a:xfrm>
          <a:prstGeom prst="rect">
            <a:avLst/>
          </a:prstGeom>
        </p:spPr>
      </p:pic>
      <p:sp>
        <p:nvSpPr>
          <p:cNvPr id="7" name="TextBox 6">
            <a:extLst>
              <a:ext uri="{FF2B5EF4-FFF2-40B4-BE49-F238E27FC236}">
                <a16:creationId xmlns:a16="http://schemas.microsoft.com/office/drawing/2014/main" id="{0B212931-4183-A52B-9050-CDBA944FE401}"/>
              </a:ext>
            </a:extLst>
          </p:cNvPr>
          <p:cNvSpPr txBox="1"/>
          <p:nvPr/>
        </p:nvSpPr>
        <p:spPr>
          <a:xfrm>
            <a:off x="5455893" y="4569228"/>
            <a:ext cx="3113903" cy="584775"/>
          </a:xfrm>
          <a:prstGeom prst="rect">
            <a:avLst/>
          </a:prstGeom>
          <a:noFill/>
        </p:spPr>
        <p:txBody>
          <a:bodyPr wrap="square" rtlCol="0">
            <a:spAutoFit/>
          </a:bodyPr>
          <a:lstStyle/>
          <a:p>
            <a:r>
              <a:rPr lang="en-CA" sz="1400" i="1" dirty="0">
                <a:effectLst/>
                <a:latin typeface="Times New Roman" panose="02020603050405020304" pitchFamily="18" charset="0"/>
                <a:ea typeface="Times New Roman" panose="02020603050405020304" pitchFamily="18" charset="0"/>
                <a:cs typeface="Times New Roman" panose="02020603050405020304" pitchFamily="18" charset="0"/>
              </a:rPr>
              <a:t>Figure : Kaplan Meier Survival Curve</a:t>
            </a:r>
            <a:r>
              <a:rPr lang="en-CA" sz="1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CA" sz="14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Tree>
    <p:extLst>
      <p:ext uri="{BB962C8B-B14F-4D97-AF65-F5344CB8AC3E}">
        <p14:creationId xmlns:p14="http://schemas.microsoft.com/office/powerpoint/2010/main" val="1963316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a:t>
            </a:r>
          </a:p>
        </p:txBody>
      </p:sp>
      <p:sp>
        <p:nvSpPr>
          <p:cNvPr id="3" name="Content Placeholder 2"/>
          <p:cNvSpPr>
            <a:spLocks noGrp="1"/>
          </p:cNvSpPr>
          <p:nvPr>
            <p:ph idx="1"/>
          </p:nvPr>
        </p:nvSpPr>
        <p:spPr/>
        <p:txBody>
          <a:bodyPr/>
          <a:lstStyle/>
          <a:p>
            <a:pPr marL="0" indent="0">
              <a:buNone/>
            </a:pPr>
            <a:endParaRPr lang="en-CA" sz="1800" dirty="0">
              <a:effectLst/>
              <a:latin typeface="Times New Roman" panose="02020603050405020304" pitchFamily="18" charset="0"/>
              <a:ea typeface="Times New Roman" panose="02020603050405020304" pitchFamily="18" charset="0"/>
            </a:endParaRPr>
          </a:p>
          <a:p>
            <a:pPr algn="just"/>
            <a:r>
              <a:rPr lang="en-CA" sz="1800" dirty="0">
                <a:effectLst/>
                <a:latin typeface="Times New Roman" panose="02020603050405020304" pitchFamily="18" charset="0"/>
                <a:ea typeface="Times New Roman" panose="02020603050405020304" pitchFamily="18" charset="0"/>
              </a:rPr>
              <a:t>The dataset used for this project is called Breast Cancer Gene Expression Profiles (METABRIC) which was initially collected and published by Professor Sam Aparicio of the British Columbia Cancer Centre and Professor Carlos Caldas of the Cambridge Research Institute in Nature Communications.</a:t>
            </a:r>
          </a:p>
          <a:p>
            <a:pPr marL="0" indent="0">
              <a:buNone/>
            </a:pPr>
            <a:endParaRPr lang="en-CA" sz="1800" dirty="0">
              <a:effectLst/>
              <a:latin typeface="Times New Roman" panose="02020603050405020304" pitchFamily="18" charset="0"/>
              <a:ea typeface="Times New Roman" panose="02020603050405020304" pitchFamily="18" charset="0"/>
            </a:endParaRPr>
          </a:p>
          <a:p>
            <a:pPr marL="0" indent="0">
              <a:buNone/>
            </a:pPr>
            <a:endParaRPr lang="en-CA" sz="1800" dirty="0">
              <a:effectLst/>
              <a:latin typeface="Times New Roman" panose="02020603050405020304" pitchFamily="18" charset="0"/>
              <a:ea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rPr>
              <a:t>It </a:t>
            </a:r>
            <a:r>
              <a:rPr lang="en-CA" sz="1800" dirty="0">
                <a:latin typeface="Times New Roman" panose="02020603050405020304" pitchFamily="18" charset="0"/>
                <a:ea typeface="Times New Roman" panose="02020603050405020304" pitchFamily="18" charset="0"/>
              </a:rPr>
              <a:t>includes </a:t>
            </a:r>
            <a:r>
              <a:rPr lang="en-CA" sz="1800" dirty="0">
                <a:effectLst/>
                <a:latin typeface="Times New Roman" panose="02020603050405020304" pitchFamily="18" charset="0"/>
                <a:ea typeface="Times New Roman" panose="02020603050405020304" pitchFamily="18" charset="0"/>
              </a:rPr>
              <a:t>observations from 1904 patients with breast cancer and has total 695 attributes in three categories:</a:t>
            </a:r>
          </a:p>
          <a:p>
            <a:pPr marL="0" indent="0" algn="ctr">
              <a:buNone/>
            </a:pPr>
            <a:r>
              <a:rPr lang="en-CA" sz="1800" dirty="0">
                <a:latin typeface="Times New Roman" panose="02020603050405020304" pitchFamily="18" charset="0"/>
                <a:ea typeface="Times New Roman" panose="02020603050405020304" pitchFamily="18" charset="0"/>
              </a:rPr>
              <a:t>Clinical Attributes (6 numerical variables)</a:t>
            </a:r>
          </a:p>
          <a:p>
            <a:pPr marL="0" indent="0" algn="ctr">
              <a:buNone/>
            </a:pPr>
            <a:r>
              <a:rPr lang="en-CA" sz="1800" dirty="0">
                <a:latin typeface="Times New Roman" panose="02020603050405020304" pitchFamily="18" charset="0"/>
                <a:ea typeface="Times New Roman" panose="02020603050405020304" pitchFamily="18" charset="0"/>
              </a:rPr>
              <a:t>Genetic Attributes</a:t>
            </a:r>
          </a:p>
          <a:p>
            <a:pPr marL="0" indent="0">
              <a:buNone/>
            </a:pPr>
            <a:r>
              <a:rPr lang="en-CA" sz="1800" dirty="0">
                <a:latin typeface="Times New Roman" panose="02020603050405020304" pitchFamily="18" charset="0"/>
                <a:ea typeface="Times New Roman" panose="02020603050405020304" pitchFamily="18" charset="0"/>
              </a:rPr>
              <a:t>                                                          Mutation                                                     </a:t>
            </a:r>
            <a:endParaRPr lang="en-CA" sz="1800" dirty="0">
              <a:effectLst/>
              <a:latin typeface="Times New Roman" panose="02020603050405020304" pitchFamily="18" charset="0"/>
              <a:ea typeface="Times New Roman" panose="02020603050405020304" pitchFamily="18" charset="0"/>
            </a:endParaRPr>
          </a:p>
          <a:p>
            <a:endParaRPr lang="en-CA" sz="1800" dirty="0">
              <a:effectLst/>
              <a:latin typeface="Times New Roman" panose="02020603050405020304" pitchFamily="18" charset="0"/>
              <a:ea typeface="Times New Roman" panose="02020603050405020304" pitchFamily="18" charset="0"/>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pic>
        <p:nvPicPr>
          <p:cNvPr id="7" name="Picture 6">
            <a:extLst>
              <a:ext uri="{FF2B5EF4-FFF2-40B4-BE49-F238E27FC236}">
                <a16:creationId xmlns:a16="http://schemas.microsoft.com/office/drawing/2014/main" id="{B4608381-D9C3-EFA5-FD92-CBEA3BC75BEC}"/>
              </a:ext>
            </a:extLst>
          </p:cNvPr>
          <p:cNvPicPr>
            <a:picLocks noChangeAspect="1"/>
          </p:cNvPicPr>
          <p:nvPr/>
        </p:nvPicPr>
        <p:blipFill>
          <a:blip r:embed="rId2"/>
          <a:stretch>
            <a:fillRect/>
          </a:stretch>
        </p:blipFill>
        <p:spPr>
          <a:xfrm>
            <a:off x="6636808" y="-37861"/>
            <a:ext cx="1828800" cy="1930400"/>
          </a:xfrm>
          <a:prstGeom prst="rect">
            <a:avLst/>
          </a:prstGeom>
        </p:spPr>
      </p:pic>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5F6CE1-530E-9D1B-818F-652277B4BFDC}"/>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E95E5814-A1FF-F632-4669-D9443A6D3ACC}"/>
              </a:ext>
            </a:extLst>
          </p:cNvPr>
          <p:cNvSpPr>
            <a:spLocks noGrp="1"/>
          </p:cNvSpPr>
          <p:nvPr>
            <p:ph type="sldNum" sz="quarter" idx="4"/>
          </p:nvPr>
        </p:nvSpPr>
        <p:spPr/>
        <p:txBody>
          <a:bodyPr/>
          <a:lstStyle/>
          <a:p>
            <a:fld id="{E9E0D846-2D6A-8643-B2BF-83884A821236}" type="slidenum">
              <a:rPr lang="en-US" smtClean="0"/>
              <a:pPr/>
              <a:t>20</a:t>
            </a:fld>
            <a:endParaRPr lang="en-US" dirty="0"/>
          </a:p>
        </p:txBody>
      </p:sp>
      <p:pic>
        <p:nvPicPr>
          <p:cNvPr id="4" name="Picture 3">
            <a:extLst>
              <a:ext uri="{FF2B5EF4-FFF2-40B4-BE49-F238E27FC236}">
                <a16:creationId xmlns:a16="http://schemas.microsoft.com/office/drawing/2014/main" id="{A63B54F1-68D8-B588-0328-B8165AEFA35A}"/>
              </a:ext>
            </a:extLst>
          </p:cNvPr>
          <p:cNvPicPr>
            <a:picLocks noChangeAspect="1"/>
          </p:cNvPicPr>
          <p:nvPr/>
        </p:nvPicPr>
        <p:blipFill>
          <a:blip r:embed="rId2"/>
          <a:stretch>
            <a:fillRect/>
          </a:stretch>
        </p:blipFill>
        <p:spPr>
          <a:xfrm>
            <a:off x="4701231" y="1363287"/>
            <a:ext cx="3840676" cy="3391593"/>
          </a:xfrm>
          <a:prstGeom prst="rect">
            <a:avLst/>
          </a:prstGeom>
        </p:spPr>
      </p:pic>
      <p:pic>
        <p:nvPicPr>
          <p:cNvPr id="5" name="Picture 4">
            <a:extLst>
              <a:ext uri="{FF2B5EF4-FFF2-40B4-BE49-F238E27FC236}">
                <a16:creationId xmlns:a16="http://schemas.microsoft.com/office/drawing/2014/main" id="{0D56492B-805B-BE8B-C125-B3400186402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141" y="1363287"/>
            <a:ext cx="3871629" cy="3391593"/>
          </a:xfrm>
          <a:prstGeom prst="rect">
            <a:avLst/>
          </a:prstGeom>
          <a:noFill/>
        </p:spPr>
      </p:pic>
    </p:spTree>
    <p:extLst>
      <p:ext uri="{BB962C8B-B14F-4D97-AF65-F5344CB8AC3E}">
        <p14:creationId xmlns:p14="http://schemas.microsoft.com/office/powerpoint/2010/main" val="823583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DAD69D-3D47-1D65-2531-62EF3D5F1052}"/>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384BB0A9-9BC5-207A-329A-A61D3C45359F}"/>
              </a:ext>
            </a:extLst>
          </p:cNvPr>
          <p:cNvSpPr>
            <a:spLocks noGrp="1"/>
          </p:cNvSpPr>
          <p:nvPr>
            <p:ph type="sldNum" sz="quarter" idx="4"/>
          </p:nvPr>
        </p:nvSpPr>
        <p:spPr/>
        <p:txBody>
          <a:bodyPr/>
          <a:lstStyle/>
          <a:p>
            <a:fld id="{E9E0D846-2D6A-8643-B2BF-83884A821236}" type="slidenum">
              <a:rPr lang="en-US" smtClean="0"/>
              <a:pPr/>
              <a:t>21</a:t>
            </a:fld>
            <a:endParaRPr lang="en-US" dirty="0"/>
          </a:p>
        </p:txBody>
      </p:sp>
      <p:sp>
        <p:nvSpPr>
          <p:cNvPr id="5" name="TextBox 4">
            <a:extLst>
              <a:ext uri="{FF2B5EF4-FFF2-40B4-BE49-F238E27FC236}">
                <a16:creationId xmlns:a16="http://schemas.microsoft.com/office/drawing/2014/main" id="{3E1E969E-9234-FD9A-293D-0D4F89ACB6EC}"/>
              </a:ext>
            </a:extLst>
          </p:cNvPr>
          <p:cNvSpPr txBox="1"/>
          <p:nvPr/>
        </p:nvSpPr>
        <p:spPr>
          <a:xfrm>
            <a:off x="728749" y="1327266"/>
            <a:ext cx="3843251" cy="4524315"/>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the log rank test, there is significant difference in survival between her-2 positive and negative patients.</a:t>
            </a:r>
          </a:p>
          <a:p>
            <a:endParaRPr lang="en-CA" dirty="0"/>
          </a:p>
          <a:p>
            <a:endParaRPr lang="en-CA" dirty="0"/>
          </a:p>
          <a:p>
            <a:pPr marL="285750" indent="-285750">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A cox proportional hazard model was also created,  according to the model </a:t>
            </a:r>
            <a:r>
              <a:rPr lang="en-CA" sz="1800" b="1" dirty="0">
                <a:effectLst/>
                <a:latin typeface="Times New Roman" panose="02020603050405020304" pitchFamily="18" charset="0"/>
                <a:ea typeface="Times New Roman" panose="02020603050405020304" pitchFamily="18" charset="0"/>
                <a:cs typeface="Times New Roman" panose="02020603050405020304" pitchFamily="18" charset="0"/>
              </a:rPr>
              <a:t>age at diagnosis, mutation count, tumor stage, chemotherapy and hormonal therapy</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have significant effect on overall survival and have p values less than 0.05.</a:t>
            </a:r>
          </a:p>
          <a:p>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A" dirty="0"/>
          </a:p>
          <a:p>
            <a:endParaRPr lang="en-CA" dirty="0"/>
          </a:p>
        </p:txBody>
      </p:sp>
      <p:pic>
        <p:nvPicPr>
          <p:cNvPr id="6" name="Picture 5">
            <a:extLst>
              <a:ext uri="{FF2B5EF4-FFF2-40B4-BE49-F238E27FC236}">
                <a16:creationId xmlns:a16="http://schemas.microsoft.com/office/drawing/2014/main" id="{92BA9839-960C-531D-8364-0277D47A4F0B}"/>
              </a:ext>
            </a:extLst>
          </p:cNvPr>
          <p:cNvPicPr>
            <a:picLocks noChangeAspect="1"/>
          </p:cNvPicPr>
          <p:nvPr/>
        </p:nvPicPr>
        <p:blipFill>
          <a:blip r:embed="rId2"/>
          <a:stretch>
            <a:fillRect/>
          </a:stretch>
        </p:blipFill>
        <p:spPr>
          <a:xfrm>
            <a:off x="5002411" y="1651191"/>
            <a:ext cx="3800806" cy="2869713"/>
          </a:xfrm>
          <a:prstGeom prst="rect">
            <a:avLst/>
          </a:prstGeom>
        </p:spPr>
      </p:pic>
    </p:spTree>
    <p:extLst>
      <p:ext uri="{BB962C8B-B14F-4D97-AF65-F5344CB8AC3E}">
        <p14:creationId xmlns:p14="http://schemas.microsoft.com/office/powerpoint/2010/main" val="28244901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7215C7-06C3-AFCF-4BEF-66CA4B2A48D5}"/>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9F8638A8-59B5-C289-21FC-FF3E67E1DA20}"/>
              </a:ext>
            </a:extLst>
          </p:cNvPr>
          <p:cNvSpPr>
            <a:spLocks noGrp="1"/>
          </p:cNvSpPr>
          <p:nvPr>
            <p:ph type="sldNum" sz="quarter" idx="4"/>
          </p:nvPr>
        </p:nvSpPr>
        <p:spPr/>
        <p:txBody>
          <a:bodyPr/>
          <a:lstStyle/>
          <a:p>
            <a:fld id="{E9E0D846-2D6A-8643-B2BF-83884A821236}" type="slidenum">
              <a:rPr lang="en-US" smtClean="0"/>
              <a:pPr/>
              <a:t>22</a:t>
            </a:fld>
            <a:endParaRPr lang="en-US" dirty="0"/>
          </a:p>
        </p:txBody>
      </p:sp>
      <p:sp>
        <p:nvSpPr>
          <p:cNvPr id="5" name="TextBox 4">
            <a:extLst>
              <a:ext uri="{FF2B5EF4-FFF2-40B4-BE49-F238E27FC236}">
                <a16:creationId xmlns:a16="http://schemas.microsoft.com/office/drawing/2014/main" id="{06C6A02C-0D97-2407-6296-8E99FCD51F47}"/>
              </a:ext>
            </a:extLst>
          </p:cNvPr>
          <p:cNvSpPr txBox="1"/>
          <p:nvPr/>
        </p:nvSpPr>
        <p:spPr>
          <a:xfrm>
            <a:off x="942713" y="731520"/>
            <a:ext cx="7533479" cy="523220"/>
          </a:xfrm>
          <a:prstGeom prst="rect">
            <a:avLst/>
          </a:prstGeom>
          <a:noFill/>
        </p:spPr>
        <p:txBody>
          <a:bodyPr wrap="square" rtlCol="0">
            <a:spAutoFit/>
          </a:bodyPr>
          <a:lstStyle/>
          <a:p>
            <a:r>
              <a:rPr lang="en-US" sz="2800" b="1" dirty="0">
                <a:solidFill>
                  <a:schemeClr val="tx2"/>
                </a:solidFill>
                <a:latin typeface="+mj-lt"/>
              </a:rPr>
              <a:t>Limitations and Future Scope</a:t>
            </a:r>
            <a:endParaRPr lang="en-CA" sz="2800" b="1" dirty="0">
              <a:solidFill>
                <a:schemeClr val="tx2"/>
              </a:solidFill>
              <a:latin typeface="+mj-lt"/>
            </a:endParaRPr>
          </a:p>
        </p:txBody>
      </p:sp>
      <p:sp>
        <p:nvSpPr>
          <p:cNvPr id="7" name="TextBox 6">
            <a:extLst>
              <a:ext uri="{FF2B5EF4-FFF2-40B4-BE49-F238E27FC236}">
                <a16:creationId xmlns:a16="http://schemas.microsoft.com/office/drawing/2014/main" id="{1A8610A4-33FE-2188-F523-7E30266280DE}"/>
              </a:ext>
            </a:extLst>
          </p:cNvPr>
          <p:cNvSpPr txBox="1"/>
          <p:nvPr/>
        </p:nvSpPr>
        <p:spPr>
          <a:xfrm>
            <a:off x="942713" y="1581344"/>
            <a:ext cx="7206454" cy="4247317"/>
          </a:xfrm>
          <a:prstGeom prst="rect">
            <a:avLst/>
          </a:prstGeom>
          <a:noFill/>
        </p:spPr>
        <p:txBody>
          <a:bodyPr wrap="square" rtlCol="0">
            <a:spAutoFit/>
          </a:bodyPr>
          <a:lstStyle/>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Prior research on the dataset has mostly concentrated on applying deep learning methods and bioinformatic algorithms. As a result, it might not be possible to compare the project's findings directly to earlier studies.</a:t>
            </a:r>
          </a:p>
          <a:p>
            <a:pPr algn="just"/>
            <a:endParaRPr lang="en-CA"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Inability to directly compare results with earlier research is one of the current work's limitations</a:t>
            </a:r>
          </a:p>
          <a:p>
            <a:pPr algn="just"/>
            <a:endParaRPr lang="en-CA"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dirty="0">
                <a:latin typeface="Times New Roman" panose="02020603050405020304" pitchFamily="18" charset="0"/>
                <a:ea typeface="Times New Roman" panose="02020603050405020304" pitchFamily="18" charset="0"/>
              </a:rPr>
              <a:t>Ad</a:t>
            </a:r>
            <a:r>
              <a:rPr lang="en-CA" sz="1800" dirty="0">
                <a:effectLst/>
                <a:latin typeface="Times New Roman" panose="02020603050405020304" pitchFamily="18" charset="0"/>
                <a:ea typeface="Times New Roman" panose="02020603050405020304" pitchFamily="18" charset="0"/>
              </a:rPr>
              <a:t>ding new evaluation measures on top of the ones already in place </a:t>
            </a:r>
          </a:p>
          <a:p>
            <a:pPr algn="just"/>
            <a:endParaRPr lang="en-CA"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A larger variety of methods and strategies might also produce more insightful outcome</a:t>
            </a:r>
          </a:p>
          <a:p>
            <a:pPr algn="just"/>
            <a:endParaRPr lang="en-CA"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Concentrating on the most crucial traits and examining how they affect survival might produce </a:t>
            </a:r>
            <a:r>
              <a:rPr lang="en-CA" dirty="0">
                <a:latin typeface="Times New Roman" panose="02020603050405020304" pitchFamily="18" charset="0"/>
                <a:ea typeface="Times New Roman" panose="02020603050405020304" pitchFamily="18" charset="0"/>
                <a:cs typeface="Times New Roman" panose="02020603050405020304" pitchFamily="18" charset="0"/>
              </a:rPr>
              <a:t>perceptive</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 results.</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886240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9CF3C7-B447-CA15-81C0-5C175CD7A72F}"/>
              </a:ext>
            </a:extLst>
          </p:cNvPr>
          <p:cNvSpPr>
            <a:spLocks noGrp="1"/>
          </p:cNvSpPr>
          <p:nvPr>
            <p:ph type="ctrTitle"/>
          </p:nvPr>
        </p:nvSpPr>
        <p:spPr>
          <a:xfrm>
            <a:off x="3923607" y="404485"/>
            <a:ext cx="4416060" cy="2205712"/>
          </a:xfrm>
        </p:spPr>
        <p:txBody>
          <a:bodyPr/>
          <a:lstStyle/>
          <a:p>
            <a:r>
              <a:rPr lang="en-US" dirty="0"/>
              <a:t>       </a:t>
            </a:r>
            <a:endParaRPr lang="en-CA" dirty="0"/>
          </a:p>
        </p:txBody>
      </p:sp>
      <p:sp>
        <p:nvSpPr>
          <p:cNvPr id="2" name="Date Placeholder 1">
            <a:extLst>
              <a:ext uri="{FF2B5EF4-FFF2-40B4-BE49-F238E27FC236}">
                <a16:creationId xmlns:a16="http://schemas.microsoft.com/office/drawing/2014/main" id="{5C638055-4CC0-218C-5FE9-80F745931A22}"/>
              </a:ext>
            </a:extLst>
          </p:cNvPr>
          <p:cNvSpPr>
            <a:spLocks noGrp="1"/>
          </p:cNvSpPr>
          <p:nvPr>
            <p:ph type="dt" sz="half" idx="2"/>
          </p:nvPr>
        </p:nvSpPr>
        <p:spPr/>
        <p:txBody>
          <a:bodyPr/>
          <a:lstStyle/>
          <a:p>
            <a:fld id="{9B6E9601-C3ED-4E51-A2DA-94B062F90893}" type="datetime4">
              <a:rPr lang="en-US" smtClean="0"/>
              <a:t>July 26, 2023</a:t>
            </a:fld>
            <a:r>
              <a:rPr lang="en-CA"/>
              <a:t>     |</a:t>
            </a:r>
            <a:endParaRPr lang="en-US" dirty="0"/>
          </a:p>
        </p:txBody>
      </p:sp>
      <p:sp>
        <p:nvSpPr>
          <p:cNvPr id="3" name="Slide Number Placeholder 2">
            <a:extLst>
              <a:ext uri="{FF2B5EF4-FFF2-40B4-BE49-F238E27FC236}">
                <a16:creationId xmlns:a16="http://schemas.microsoft.com/office/drawing/2014/main" id="{90D5092C-603A-A39E-6881-0921BE719010}"/>
              </a:ext>
            </a:extLst>
          </p:cNvPr>
          <p:cNvSpPr>
            <a:spLocks noGrp="1"/>
          </p:cNvSpPr>
          <p:nvPr>
            <p:ph type="sldNum" sz="quarter" idx="4"/>
          </p:nvPr>
        </p:nvSpPr>
        <p:spPr/>
        <p:txBody>
          <a:bodyPr/>
          <a:lstStyle/>
          <a:p>
            <a:fld id="{E9E0D846-2D6A-8643-B2BF-83884A821236}" type="slidenum">
              <a:rPr lang="en-US" smtClean="0"/>
              <a:pPr/>
              <a:t>23</a:t>
            </a:fld>
            <a:endParaRPr lang="en-US" dirty="0"/>
          </a:p>
        </p:txBody>
      </p:sp>
      <p:sp>
        <p:nvSpPr>
          <p:cNvPr id="5" name="TextBox 4">
            <a:extLst>
              <a:ext uri="{FF2B5EF4-FFF2-40B4-BE49-F238E27FC236}">
                <a16:creationId xmlns:a16="http://schemas.microsoft.com/office/drawing/2014/main" id="{431D81F4-B574-163C-B765-987CB3BCE1F6}"/>
              </a:ext>
            </a:extLst>
          </p:cNvPr>
          <p:cNvSpPr txBox="1"/>
          <p:nvPr/>
        </p:nvSpPr>
        <p:spPr>
          <a:xfrm>
            <a:off x="1238596" y="1877029"/>
            <a:ext cx="5370022" cy="1200329"/>
          </a:xfrm>
          <a:prstGeom prst="rect">
            <a:avLst/>
          </a:prstGeom>
          <a:noFill/>
        </p:spPr>
        <p:txBody>
          <a:bodyPr wrap="square" rtlCol="0">
            <a:spAutoFit/>
          </a:bodyPr>
          <a:lstStyle/>
          <a:p>
            <a:r>
              <a:rPr lang="en-US" sz="7200" b="1" dirty="0">
                <a:solidFill>
                  <a:schemeClr val="tx2"/>
                </a:solidFill>
                <a:latin typeface="+mj-lt"/>
              </a:rPr>
              <a:t>Thank You</a:t>
            </a:r>
            <a:endParaRPr lang="en-CA" sz="7200" b="1" dirty="0">
              <a:solidFill>
                <a:schemeClr val="tx2"/>
              </a:solidFill>
              <a:latin typeface="+mj-lt"/>
            </a:endParaRPr>
          </a:p>
        </p:txBody>
      </p:sp>
    </p:spTree>
    <p:extLst>
      <p:ext uri="{BB962C8B-B14F-4D97-AF65-F5344CB8AC3E}">
        <p14:creationId xmlns:p14="http://schemas.microsoft.com/office/powerpoint/2010/main" val="93864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Objective</a:t>
            </a:r>
          </a:p>
        </p:txBody>
      </p:sp>
      <p:sp>
        <p:nvSpPr>
          <p:cNvPr id="4" name="Content Placeholder 3"/>
          <p:cNvSpPr>
            <a:spLocks noGrp="1"/>
          </p:cNvSpPr>
          <p:nvPr>
            <p:ph idx="1"/>
          </p:nvPr>
        </p:nvSpPr>
        <p:spPr>
          <a:xfrm>
            <a:off x="365566" y="1472184"/>
            <a:ext cx="7982559" cy="4212639"/>
          </a:xfrm>
        </p:spPr>
        <p:txBody>
          <a:bodyPr/>
          <a:lstStyle/>
          <a:p>
            <a:r>
              <a:rPr lang="en-CA" sz="1800" dirty="0">
                <a:effectLst/>
                <a:latin typeface="Times New Roman" panose="02020603050405020304" pitchFamily="18" charset="0"/>
                <a:ea typeface="Times New Roman" panose="02020603050405020304" pitchFamily="18" charset="0"/>
              </a:rPr>
              <a:t>To predict suitable treatment options for patients.</a:t>
            </a:r>
          </a:p>
          <a:p>
            <a:pPr marL="0" indent="0">
              <a:buNone/>
            </a:pPr>
            <a:endParaRPr lang="en-CA" sz="1800" dirty="0">
              <a:effectLst/>
              <a:latin typeface="Times New Roman" panose="02020603050405020304" pitchFamily="18" charset="0"/>
              <a:ea typeface="Times New Roman" panose="02020603050405020304" pitchFamily="18" charset="0"/>
            </a:endParaRPr>
          </a:p>
          <a:p>
            <a:r>
              <a:rPr lang="en-CA" sz="1800" dirty="0">
                <a:latin typeface="Times New Roman" panose="02020603050405020304" pitchFamily="18" charset="0"/>
              </a:rPr>
              <a:t>Prediction of overall survival based on clinical and genetic data</a:t>
            </a:r>
          </a:p>
          <a:p>
            <a:pPr marL="0" indent="0">
              <a:buNone/>
            </a:pPr>
            <a:endParaRPr lang="en-CA" sz="1800" dirty="0">
              <a:latin typeface="Times New Roman" panose="02020603050405020304" pitchFamily="18" charset="0"/>
            </a:endParaRPr>
          </a:p>
          <a:p>
            <a:r>
              <a:rPr lang="en-CA" sz="1800" dirty="0">
                <a:latin typeface="Times New Roman" panose="02020603050405020304" pitchFamily="18" charset="0"/>
              </a:rPr>
              <a:t>Clustering the genetic data</a:t>
            </a:r>
          </a:p>
          <a:p>
            <a:pPr marL="0" indent="0">
              <a:buNone/>
            </a:pPr>
            <a:endParaRPr lang="en-CA" sz="1800" dirty="0">
              <a:latin typeface="Times New Roman" panose="02020603050405020304" pitchFamily="18" charset="0"/>
            </a:endParaRPr>
          </a:p>
          <a:p>
            <a:r>
              <a:rPr lang="en-CA" sz="1800" dirty="0">
                <a:effectLst/>
                <a:latin typeface="Times New Roman" panose="02020603050405020304" pitchFamily="18" charset="0"/>
                <a:ea typeface="Times New Roman" panose="02020603050405020304" pitchFamily="18" charset="0"/>
              </a:rPr>
              <a:t> Survival analysis using Cox proportional hazards regression , Kaplan-Meier survival curves and log rank test based on relevant clinical or genetic criteria.</a:t>
            </a:r>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p:txBody>
          <a:bodyPr/>
          <a:lstStyle/>
          <a:p>
            <a:fld id="{A3ACDF52-14E7-4286-98CD-76F8E6E09C95}" type="datetime4">
              <a:rPr lang="en-US" smtClean="0"/>
              <a:t>July 26, 2023</a:t>
            </a:fld>
            <a:r>
              <a:rPr lang="en-CA"/>
              <a:t>     |</a:t>
            </a:r>
            <a:endParaRPr lang="en-US" dirty="0"/>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p:txBody>
          <a:bodyPr/>
          <a:lstStyle/>
          <a:p>
            <a:fld id="{E9E0D846-2D6A-8643-B2BF-83884A821236}" type="slidenum">
              <a:rPr lang="en-US" smtClean="0"/>
              <a:pPr/>
              <a:t>3</a:t>
            </a:fld>
            <a:endParaRPr lang="en-US" dirty="0"/>
          </a:p>
        </p:txBody>
      </p:sp>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Methodology </a:t>
            </a:r>
          </a:p>
        </p:txBody>
      </p:sp>
      <p:pic>
        <p:nvPicPr>
          <p:cNvPr id="7" name="Content Placeholder 6">
            <a:extLst>
              <a:ext uri="{FF2B5EF4-FFF2-40B4-BE49-F238E27FC236}">
                <a16:creationId xmlns:a16="http://schemas.microsoft.com/office/drawing/2014/main" id="{8BC91B79-3851-B316-EDA4-6530E74E096A}"/>
              </a:ext>
            </a:extLst>
          </p:cNvPr>
          <p:cNvPicPr>
            <a:picLocks noGrp="1" noChangeAspect="1"/>
          </p:cNvPicPr>
          <p:nvPr>
            <p:ph idx="1"/>
          </p:nvPr>
        </p:nvPicPr>
        <p:blipFill>
          <a:blip r:embed="rId2"/>
          <a:stretch>
            <a:fillRect/>
          </a:stretch>
        </p:blipFill>
        <p:spPr>
          <a:xfrm>
            <a:off x="741552" y="1172020"/>
            <a:ext cx="7264527" cy="3775900"/>
          </a:xfrm>
          <a:prstGeom prst="rect">
            <a:avLst/>
          </a:prstGeom>
        </p:spPr>
      </p:pic>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July 26, 2023</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4</a:t>
            </a:fld>
            <a:endParaRPr lang="en-US" dirty="0"/>
          </a:p>
        </p:txBody>
      </p:sp>
      <p:sp>
        <p:nvSpPr>
          <p:cNvPr id="8" name="TextBox 7">
            <a:extLst>
              <a:ext uri="{FF2B5EF4-FFF2-40B4-BE49-F238E27FC236}">
                <a16:creationId xmlns:a16="http://schemas.microsoft.com/office/drawing/2014/main" id="{0CCA02AD-D07E-6F73-7FBD-7200C320C533}"/>
              </a:ext>
            </a:extLst>
          </p:cNvPr>
          <p:cNvSpPr txBox="1"/>
          <p:nvPr/>
        </p:nvSpPr>
        <p:spPr>
          <a:xfrm>
            <a:off x="741552" y="5191760"/>
            <a:ext cx="7101968" cy="646331"/>
          </a:xfrm>
          <a:prstGeom prst="rect">
            <a:avLst/>
          </a:prstGeom>
          <a:noFill/>
        </p:spPr>
        <p:txBody>
          <a:bodyPr wrap="square" rtlCol="0">
            <a:spAutoFit/>
          </a:bodyPr>
          <a:lstStyle/>
          <a:p>
            <a:r>
              <a:rPr lang="en-CA" sz="1800" i="1" dirty="0">
                <a:effectLst/>
                <a:latin typeface="Times New Roman" panose="02020603050405020304" pitchFamily="18" charset="0"/>
                <a:ea typeface="Times New Roman" panose="02020603050405020304" pitchFamily="18" charset="0"/>
                <a:cs typeface="Times New Roman" panose="02020603050405020304" pitchFamily="18" charset="0"/>
              </a:rPr>
              <a:t>Figure 1: Flow chart for tentative methodology.</a:t>
            </a: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CA" dirty="0"/>
          </a:p>
        </p:txBody>
      </p:sp>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July 26, 2023</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5</a:t>
            </a:fld>
            <a:endParaRPr lang="en-US" dirty="0"/>
          </a:p>
        </p:txBody>
      </p:sp>
      <p:sp>
        <p:nvSpPr>
          <p:cNvPr id="7" name="TextBox 6">
            <a:extLst>
              <a:ext uri="{FF2B5EF4-FFF2-40B4-BE49-F238E27FC236}">
                <a16:creationId xmlns:a16="http://schemas.microsoft.com/office/drawing/2014/main" id="{5B5EE51C-1CF8-00C8-2F4D-2A4DC0F2D934}"/>
              </a:ext>
            </a:extLst>
          </p:cNvPr>
          <p:cNvSpPr txBox="1"/>
          <p:nvPr/>
        </p:nvSpPr>
        <p:spPr>
          <a:xfrm>
            <a:off x="920451" y="482388"/>
            <a:ext cx="7027817" cy="523220"/>
          </a:xfrm>
          <a:prstGeom prst="rect">
            <a:avLst/>
          </a:prstGeom>
          <a:noFill/>
        </p:spPr>
        <p:txBody>
          <a:bodyPr wrap="square" rtlCol="0">
            <a:spAutoFit/>
          </a:bodyPr>
          <a:lstStyle/>
          <a:p>
            <a:r>
              <a:rPr lang="en-US" sz="2800" b="1" dirty="0">
                <a:solidFill>
                  <a:schemeClr val="tx2"/>
                </a:solidFill>
                <a:latin typeface="+mj-lt"/>
              </a:rPr>
              <a:t>Initial Analysis</a:t>
            </a:r>
          </a:p>
        </p:txBody>
      </p:sp>
      <p:sp>
        <p:nvSpPr>
          <p:cNvPr id="9" name="TextBox 8">
            <a:extLst>
              <a:ext uri="{FF2B5EF4-FFF2-40B4-BE49-F238E27FC236}">
                <a16:creationId xmlns:a16="http://schemas.microsoft.com/office/drawing/2014/main" id="{F216A98B-6D65-5432-A098-4FB59683F10A}"/>
              </a:ext>
            </a:extLst>
          </p:cNvPr>
          <p:cNvSpPr txBox="1"/>
          <p:nvPr/>
        </p:nvSpPr>
        <p:spPr>
          <a:xfrm>
            <a:off x="903642" y="1133203"/>
            <a:ext cx="7303097" cy="4247317"/>
          </a:xfrm>
          <a:prstGeom prst="rect">
            <a:avLst/>
          </a:prstGeom>
          <a:noFill/>
        </p:spPr>
        <p:txBody>
          <a:bodyPr wrap="square" rtlCol="0">
            <a:spAutoFit/>
          </a:bodyPr>
          <a:lstStyle/>
          <a:p>
            <a:pPr marL="285750" indent="-285750">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It </a:t>
            </a:r>
            <a:r>
              <a:rPr lang="en-CA" sz="1800" dirty="0">
                <a:latin typeface="Times New Roman" panose="02020603050405020304" pitchFamily="18" charset="0"/>
                <a:ea typeface="Times New Roman" panose="02020603050405020304" pitchFamily="18" charset="0"/>
              </a:rPr>
              <a:t>includes </a:t>
            </a:r>
            <a:r>
              <a:rPr lang="en-CA" sz="1800" dirty="0">
                <a:effectLst/>
                <a:latin typeface="Times New Roman" panose="02020603050405020304" pitchFamily="18" charset="0"/>
                <a:ea typeface="Times New Roman" panose="02020603050405020304" pitchFamily="18" charset="0"/>
              </a:rPr>
              <a:t>observations from 1904 patients with breast cancer and has total 695 attributes.</a:t>
            </a:r>
          </a:p>
          <a:p>
            <a:pPr marL="285750" indent="-285750">
              <a:buFont typeface="Arial" panose="020B0604020202020204" pitchFamily="34" charset="0"/>
              <a:buChar char="•"/>
            </a:pPr>
            <a:endParaRPr lang="en-CA"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31 clinical attributes, a m-RNA level z-score for 331 genes, and mutation information for 175 genes.</a:t>
            </a:r>
          </a:p>
          <a:p>
            <a:pPr marL="285750" indent="-285750">
              <a:buFont typeface="Arial" panose="020B0604020202020204" pitchFamily="34" charset="0"/>
              <a:buChar char="•"/>
            </a:pPr>
            <a:endParaRPr lang="en-CA" sz="1800" dirty="0">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dirty="0">
                <a:latin typeface="Times New Roman" panose="02020603050405020304" pitchFamily="18" charset="0"/>
                <a:ea typeface="Times New Roman" panose="02020603050405020304" pitchFamily="18" charset="0"/>
              </a:rPr>
              <a:t>The genetic and mutation data did not have any missing value, however, there were some missing values in the clinical data.</a:t>
            </a:r>
          </a:p>
          <a:p>
            <a:pPr marL="285750" indent="-285750">
              <a:buFont typeface="Arial" panose="020B0604020202020204" pitchFamily="34" charset="0"/>
              <a:buChar char="•"/>
            </a:pPr>
            <a:endParaRPr lang="en-CA"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dirty="0">
                <a:latin typeface="Times New Roman" panose="02020603050405020304" pitchFamily="18" charset="0"/>
                <a:ea typeface="Times New Roman" panose="02020603050405020304" pitchFamily="18" charset="0"/>
              </a:rPr>
              <a:t>There were no duplicate rows.</a:t>
            </a:r>
          </a:p>
          <a:p>
            <a:pPr marL="285750" indent="-285750">
              <a:buFont typeface="Arial" panose="020B0604020202020204" pitchFamily="34" charset="0"/>
              <a:buChar char="•"/>
            </a:pPr>
            <a:endParaRPr lang="en-CA"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CA" dirty="0">
                <a:latin typeface="Times New Roman" panose="02020603050405020304" pitchFamily="18" charset="0"/>
                <a:ea typeface="Times New Roman" panose="02020603050405020304" pitchFamily="18" charset="0"/>
              </a:rPr>
              <a:t>There are some outliers for mutation count, tumor size and lymph node examined positive variables for clinical attributes.</a:t>
            </a:r>
          </a:p>
          <a:p>
            <a:pPr marL="285750" indent="-285750">
              <a:buFont typeface="Arial" panose="020B0604020202020204" pitchFamily="34" charset="0"/>
              <a:buChar char="•"/>
            </a:pPr>
            <a:endParaRPr lang="en-CA" sz="1800" dirty="0">
              <a:effectLst/>
              <a:latin typeface="Times New Roman" panose="02020603050405020304" pitchFamily="18" charset="0"/>
              <a:ea typeface="Times New Roman" panose="02020603050405020304" pitchFamily="18" charset="0"/>
            </a:endParaRPr>
          </a:p>
          <a:p>
            <a:endParaRPr lang="en-CA" dirty="0"/>
          </a:p>
        </p:txBody>
      </p:sp>
    </p:spTree>
    <p:extLst>
      <p:ext uri="{BB962C8B-B14F-4D97-AF65-F5344CB8AC3E}">
        <p14:creationId xmlns:p14="http://schemas.microsoft.com/office/powerpoint/2010/main" val="20266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C2F05F5-688E-4315-A46B-956378FC1534}"/>
              </a:ext>
            </a:extLst>
          </p:cNvPr>
          <p:cNvSpPr>
            <a:spLocks noGrp="1"/>
          </p:cNvSpPr>
          <p:nvPr>
            <p:ph type="dt" sz="half" idx="2"/>
          </p:nvPr>
        </p:nvSpPr>
        <p:spPr/>
        <p:txBody>
          <a:bodyPr/>
          <a:lstStyle/>
          <a:p>
            <a:fld id="{9507AF2A-5640-4D09-9ECE-6C97450D86E2}" type="datetime4">
              <a:rPr lang="en-US" smtClean="0"/>
              <a:t>July 26, 2023</a:t>
            </a:fld>
            <a:r>
              <a:rPr lang="en-CA"/>
              <a:t>     |</a:t>
            </a:r>
            <a:endParaRPr lang="en-US" dirty="0"/>
          </a:p>
        </p:txBody>
      </p:sp>
      <p:sp>
        <p:nvSpPr>
          <p:cNvPr id="5" name="Slide Number Placeholder 4">
            <a:extLst>
              <a:ext uri="{FF2B5EF4-FFF2-40B4-BE49-F238E27FC236}">
                <a16:creationId xmlns:a16="http://schemas.microsoft.com/office/drawing/2014/main" id="{1F624CFB-5D07-4197-B5F2-3D9EC50EF1CE}"/>
              </a:ext>
            </a:extLst>
          </p:cNvPr>
          <p:cNvSpPr>
            <a:spLocks noGrp="1"/>
          </p:cNvSpPr>
          <p:nvPr>
            <p:ph type="sldNum" sz="quarter" idx="4"/>
          </p:nvPr>
        </p:nvSpPr>
        <p:spPr/>
        <p:txBody>
          <a:bodyPr/>
          <a:lstStyle/>
          <a:p>
            <a:fld id="{E9E0D846-2D6A-8643-B2BF-83884A821236}" type="slidenum">
              <a:rPr lang="en-US" smtClean="0"/>
              <a:pPr/>
              <a:t>6</a:t>
            </a:fld>
            <a:endParaRPr lang="en-US" dirty="0"/>
          </a:p>
        </p:txBody>
      </p:sp>
      <p:pic>
        <p:nvPicPr>
          <p:cNvPr id="10" name="Picture 9">
            <a:extLst>
              <a:ext uri="{FF2B5EF4-FFF2-40B4-BE49-F238E27FC236}">
                <a16:creationId xmlns:a16="http://schemas.microsoft.com/office/drawing/2014/main" id="{680C601C-51BC-B273-EF3B-DCFEB5ED8E75}"/>
              </a:ext>
            </a:extLst>
          </p:cNvPr>
          <p:cNvPicPr>
            <a:picLocks noChangeAspect="1"/>
          </p:cNvPicPr>
          <p:nvPr/>
        </p:nvPicPr>
        <p:blipFill>
          <a:blip r:embed="rId2"/>
          <a:stretch>
            <a:fillRect/>
          </a:stretch>
        </p:blipFill>
        <p:spPr>
          <a:xfrm>
            <a:off x="326104" y="297180"/>
            <a:ext cx="8150088" cy="4671059"/>
          </a:xfrm>
          <a:prstGeom prst="rect">
            <a:avLst/>
          </a:prstGeom>
        </p:spPr>
      </p:pic>
      <p:sp>
        <p:nvSpPr>
          <p:cNvPr id="11" name="TextBox 10">
            <a:extLst>
              <a:ext uri="{FF2B5EF4-FFF2-40B4-BE49-F238E27FC236}">
                <a16:creationId xmlns:a16="http://schemas.microsoft.com/office/drawing/2014/main" id="{CE1FC9E6-18E7-5D0A-D0BE-DD75632720AD}"/>
              </a:ext>
            </a:extLst>
          </p:cNvPr>
          <p:cNvSpPr txBox="1"/>
          <p:nvPr/>
        </p:nvSpPr>
        <p:spPr>
          <a:xfrm>
            <a:off x="1661160" y="4968240"/>
            <a:ext cx="5410200" cy="276999"/>
          </a:xfrm>
          <a:prstGeom prst="rect">
            <a:avLst/>
          </a:prstGeom>
          <a:noFill/>
        </p:spPr>
        <p:txBody>
          <a:bodyPr wrap="square" rtlCol="0">
            <a:spAutoFit/>
          </a:bodyPr>
          <a:lstStyle/>
          <a:p>
            <a:r>
              <a:rPr lang="en-US" sz="1200" dirty="0"/>
              <a:t>Figure: Percentage of missing values for clinical attributes</a:t>
            </a:r>
            <a:endParaRPr lang="en-CA" sz="1200" dirty="0"/>
          </a:p>
        </p:txBody>
      </p:sp>
    </p:spTree>
    <p:extLst>
      <p:ext uri="{BB962C8B-B14F-4D97-AF65-F5344CB8AC3E}">
        <p14:creationId xmlns:p14="http://schemas.microsoft.com/office/powerpoint/2010/main" val="26285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0393EAB-5397-4675-9919-B2AE9131CE24}"/>
              </a:ext>
            </a:extLst>
          </p:cNvPr>
          <p:cNvSpPr>
            <a:spLocks noGrp="1"/>
          </p:cNvSpPr>
          <p:nvPr>
            <p:ph type="dt" sz="half" idx="2"/>
          </p:nvPr>
        </p:nvSpPr>
        <p:spPr/>
        <p:txBody>
          <a:bodyPr/>
          <a:lstStyle/>
          <a:p>
            <a:fld id="{80CEF40E-A79B-48E7-BEAF-9C5C2ADA419C}" type="datetime4">
              <a:rPr lang="en-US" smtClean="0"/>
              <a:t>July 26, 2023</a:t>
            </a:fld>
            <a:r>
              <a:rPr lang="en-CA"/>
              <a:t>     |</a:t>
            </a:r>
            <a:endParaRPr lang="en-US" dirty="0"/>
          </a:p>
        </p:txBody>
      </p:sp>
      <p:sp>
        <p:nvSpPr>
          <p:cNvPr id="6" name="Slide Number Placeholder 5">
            <a:extLst>
              <a:ext uri="{FF2B5EF4-FFF2-40B4-BE49-F238E27FC236}">
                <a16:creationId xmlns:a16="http://schemas.microsoft.com/office/drawing/2014/main" id="{23AA9CDD-4938-446E-B42E-79D99A8FC604}"/>
              </a:ext>
            </a:extLst>
          </p:cNvPr>
          <p:cNvSpPr>
            <a:spLocks noGrp="1"/>
          </p:cNvSpPr>
          <p:nvPr>
            <p:ph type="sldNum" sz="quarter" idx="4"/>
          </p:nvPr>
        </p:nvSpPr>
        <p:spPr/>
        <p:txBody>
          <a:bodyPr/>
          <a:lstStyle/>
          <a:p>
            <a:fld id="{E9E0D846-2D6A-8643-B2BF-83884A821236}" type="slidenum">
              <a:rPr lang="en-US" smtClean="0"/>
              <a:pPr/>
              <a:t>7</a:t>
            </a:fld>
            <a:endParaRPr lang="en-US" dirty="0"/>
          </a:p>
        </p:txBody>
      </p:sp>
      <p:pic>
        <p:nvPicPr>
          <p:cNvPr id="9" name="Picture 8">
            <a:extLst>
              <a:ext uri="{FF2B5EF4-FFF2-40B4-BE49-F238E27FC236}">
                <a16:creationId xmlns:a16="http://schemas.microsoft.com/office/drawing/2014/main" id="{F8E75451-A728-2531-CA24-F9E0775BEBC0}"/>
              </a:ext>
            </a:extLst>
          </p:cNvPr>
          <p:cNvPicPr>
            <a:picLocks noChangeAspect="1"/>
          </p:cNvPicPr>
          <p:nvPr/>
        </p:nvPicPr>
        <p:blipFill>
          <a:blip r:embed="rId2"/>
          <a:stretch>
            <a:fillRect/>
          </a:stretch>
        </p:blipFill>
        <p:spPr>
          <a:xfrm>
            <a:off x="1131570" y="721995"/>
            <a:ext cx="3440430" cy="2523669"/>
          </a:xfrm>
          <a:prstGeom prst="rect">
            <a:avLst/>
          </a:prstGeom>
        </p:spPr>
      </p:pic>
      <p:pic>
        <p:nvPicPr>
          <p:cNvPr id="11" name="Picture 10">
            <a:extLst>
              <a:ext uri="{FF2B5EF4-FFF2-40B4-BE49-F238E27FC236}">
                <a16:creationId xmlns:a16="http://schemas.microsoft.com/office/drawing/2014/main" id="{C3A2E5FE-54D3-EDD7-DF8B-00FE6A8F2EE6}"/>
              </a:ext>
            </a:extLst>
          </p:cNvPr>
          <p:cNvPicPr>
            <a:picLocks noChangeAspect="1"/>
          </p:cNvPicPr>
          <p:nvPr/>
        </p:nvPicPr>
        <p:blipFill>
          <a:blip r:embed="rId3"/>
          <a:stretch>
            <a:fillRect/>
          </a:stretch>
        </p:blipFill>
        <p:spPr>
          <a:xfrm>
            <a:off x="5166360" y="618897"/>
            <a:ext cx="3713057" cy="2723650"/>
          </a:xfrm>
          <a:prstGeom prst="rect">
            <a:avLst/>
          </a:prstGeom>
        </p:spPr>
      </p:pic>
      <p:pic>
        <p:nvPicPr>
          <p:cNvPr id="16" name="Picture 15">
            <a:extLst>
              <a:ext uri="{FF2B5EF4-FFF2-40B4-BE49-F238E27FC236}">
                <a16:creationId xmlns:a16="http://schemas.microsoft.com/office/drawing/2014/main" id="{FDDA1F3B-9295-F018-7FD6-2372D7DB024C}"/>
              </a:ext>
            </a:extLst>
          </p:cNvPr>
          <p:cNvPicPr>
            <a:picLocks noChangeAspect="1"/>
          </p:cNvPicPr>
          <p:nvPr/>
        </p:nvPicPr>
        <p:blipFill>
          <a:blip r:embed="rId4"/>
          <a:stretch>
            <a:fillRect/>
          </a:stretch>
        </p:blipFill>
        <p:spPr>
          <a:xfrm>
            <a:off x="3158528" y="3429000"/>
            <a:ext cx="3864360" cy="2834640"/>
          </a:xfrm>
          <a:prstGeom prst="rect">
            <a:avLst/>
          </a:prstGeom>
        </p:spPr>
      </p:pic>
    </p:spTree>
    <p:extLst>
      <p:ext uri="{BB962C8B-B14F-4D97-AF65-F5344CB8AC3E}">
        <p14:creationId xmlns:p14="http://schemas.microsoft.com/office/powerpoint/2010/main" val="210161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B82740-7511-47FF-9B9D-5F69BF90D31E}"/>
              </a:ext>
            </a:extLst>
          </p:cNvPr>
          <p:cNvSpPr>
            <a:spLocks noGrp="1"/>
          </p:cNvSpPr>
          <p:nvPr>
            <p:ph type="dt" sz="half" idx="2"/>
          </p:nvPr>
        </p:nvSpPr>
        <p:spPr/>
        <p:txBody>
          <a:bodyPr/>
          <a:lstStyle/>
          <a:p>
            <a:fld id="{55653118-F625-4ACB-9042-5374A5761947}" type="datetime4">
              <a:rPr lang="en-US" smtClean="0"/>
              <a:t>July 26, 2023</a:t>
            </a:fld>
            <a:r>
              <a:rPr lang="en-CA"/>
              <a:t>     |</a:t>
            </a:r>
            <a:endParaRPr lang="en-US" dirty="0"/>
          </a:p>
        </p:txBody>
      </p:sp>
      <p:sp>
        <p:nvSpPr>
          <p:cNvPr id="4" name="Slide Number Placeholder 3">
            <a:extLst>
              <a:ext uri="{FF2B5EF4-FFF2-40B4-BE49-F238E27FC236}">
                <a16:creationId xmlns:a16="http://schemas.microsoft.com/office/drawing/2014/main" id="{4BEF7D89-5C2A-46BD-8444-20806271C760}"/>
              </a:ext>
            </a:extLst>
          </p:cNvPr>
          <p:cNvSpPr>
            <a:spLocks noGrp="1"/>
          </p:cNvSpPr>
          <p:nvPr>
            <p:ph type="sldNum" sz="quarter" idx="4"/>
          </p:nvPr>
        </p:nvSpPr>
        <p:spPr/>
        <p:txBody>
          <a:bodyPr/>
          <a:lstStyle/>
          <a:p>
            <a:fld id="{E9E0D846-2D6A-8643-B2BF-83884A821236}" type="slidenum">
              <a:rPr lang="en-US" smtClean="0"/>
              <a:pPr/>
              <a:t>8</a:t>
            </a:fld>
            <a:endParaRPr lang="en-US" dirty="0"/>
          </a:p>
        </p:txBody>
      </p:sp>
      <p:sp>
        <p:nvSpPr>
          <p:cNvPr id="5" name="TextBox 4">
            <a:extLst>
              <a:ext uri="{FF2B5EF4-FFF2-40B4-BE49-F238E27FC236}">
                <a16:creationId xmlns:a16="http://schemas.microsoft.com/office/drawing/2014/main" id="{676FAC92-E3BD-57F6-128D-B05FF0A42A53}"/>
              </a:ext>
            </a:extLst>
          </p:cNvPr>
          <p:cNvSpPr txBox="1"/>
          <p:nvPr/>
        </p:nvSpPr>
        <p:spPr>
          <a:xfrm>
            <a:off x="802067" y="814111"/>
            <a:ext cx="7056120" cy="800219"/>
          </a:xfrm>
          <a:prstGeom prst="rect">
            <a:avLst/>
          </a:prstGeom>
          <a:noFill/>
        </p:spPr>
        <p:txBody>
          <a:bodyPr wrap="square" rtlCol="0">
            <a:spAutoFit/>
          </a:bodyPr>
          <a:lstStyle/>
          <a:p>
            <a:r>
              <a:rPr lang="en-US" sz="2800" b="1" dirty="0">
                <a:solidFill>
                  <a:schemeClr val="tx2"/>
                </a:solidFill>
                <a:latin typeface="+mj-lt"/>
              </a:rPr>
              <a:t>Observations From Initial Analysis:</a:t>
            </a:r>
          </a:p>
          <a:p>
            <a:endParaRPr lang="en-CA" dirty="0"/>
          </a:p>
        </p:txBody>
      </p:sp>
      <p:sp>
        <p:nvSpPr>
          <p:cNvPr id="2" name="TextBox 1">
            <a:extLst>
              <a:ext uri="{FF2B5EF4-FFF2-40B4-BE49-F238E27FC236}">
                <a16:creationId xmlns:a16="http://schemas.microsoft.com/office/drawing/2014/main" id="{30019DA1-E5EF-B066-2F77-C559F00DD405}"/>
              </a:ext>
            </a:extLst>
          </p:cNvPr>
          <p:cNvSpPr txBox="1"/>
          <p:nvPr/>
        </p:nvSpPr>
        <p:spPr>
          <a:xfrm>
            <a:off x="849752" y="1614330"/>
            <a:ext cx="7492181" cy="3970318"/>
          </a:xfrm>
          <a:prstGeom prst="rect">
            <a:avLst/>
          </a:prstGeom>
          <a:noFill/>
        </p:spPr>
        <p:txBody>
          <a:bodyPr wrap="square" rtlCol="0">
            <a:spAutoFit/>
          </a:bodyPr>
          <a:lstStyle/>
          <a:p>
            <a:pPr marL="285750" indent="-285750" algn="just">
              <a:buFont typeface="Arial" panose="020B0604020202020204" pitchFamily="34" charset="0"/>
              <a:buChar char="•"/>
            </a:pPr>
            <a:r>
              <a:rPr lang="en-CA" dirty="0">
                <a:latin typeface="Times New Roman" panose="02020603050405020304" pitchFamily="18" charset="0"/>
                <a:ea typeface="Times New Roman" panose="02020603050405020304" pitchFamily="18" charset="0"/>
              </a:rPr>
              <a:t>T</a:t>
            </a:r>
            <a:r>
              <a:rPr lang="en-CA" sz="1800" dirty="0">
                <a:effectLst/>
                <a:latin typeface="Times New Roman" panose="02020603050405020304" pitchFamily="18" charset="0"/>
                <a:ea typeface="Times New Roman" panose="02020603050405020304" pitchFamily="18" charset="0"/>
              </a:rPr>
              <a:t>he mean age of diagnosis is around 61 years with minimum of 21 and maximum of 96 years old</a:t>
            </a:r>
          </a:p>
          <a:p>
            <a:pPr algn="just"/>
            <a:endParaRPr lang="en-CA"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For lymph nodes examined positive, the maximum is 45 and the minimum is 0 </a:t>
            </a:r>
          </a:p>
          <a:p>
            <a:pPr algn="just"/>
            <a:endParaRPr lang="en-CA"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Mutation count has a maximum value of 6.3 and a minimum of 1, with a mean of 4.03</a:t>
            </a:r>
          </a:p>
          <a:p>
            <a:pPr marL="285750" indent="-285750" algn="just">
              <a:buFont typeface="Arial" panose="020B0604020202020204" pitchFamily="34" charset="0"/>
              <a:buChar char="•"/>
            </a:pPr>
            <a:endParaRPr lang="en-CA"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CA" dirty="0">
                <a:latin typeface="Times New Roman" panose="02020603050405020304" pitchFamily="18" charset="0"/>
                <a:ea typeface="Times New Roman" panose="02020603050405020304" pitchFamily="18" charset="0"/>
                <a:cs typeface="Times New Roman" panose="02020603050405020304" pitchFamily="18" charset="0"/>
              </a:rPr>
              <a:t>O</a:t>
            </a: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verall survival months have a minimum of 0 months, a maximum of 355.20 months, and a mean survival of 125.121 months.</a:t>
            </a:r>
          </a:p>
          <a:p>
            <a:pPr marL="285750" indent="-285750" algn="just">
              <a:buFont typeface="Arial" panose="020B0604020202020204" pitchFamily="34" charset="0"/>
              <a:buChar char="•"/>
            </a:pPr>
            <a:endParaRPr lang="en-CA"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CA" sz="1800" dirty="0">
                <a:effectLst/>
                <a:latin typeface="Times New Roman" panose="02020603050405020304" pitchFamily="18" charset="0"/>
                <a:ea typeface="Times New Roman" panose="02020603050405020304" pitchFamily="18" charset="0"/>
              </a:rPr>
              <a:t>Tumor size has a maximum of 182, a minimum of 15.16, and a mean of 26.23.</a:t>
            </a:r>
            <a:endParaRPr lang="en-CA" dirty="0"/>
          </a:p>
        </p:txBody>
      </p:sp>
    </p:spTree>
    <p:extLst>
      <p:ext uri="{BB962C8B-B14F-4D97-AF65-F5344CB8AC3E}">
        <p14:creationId xmlns:p14="http://schemas.microsoft.com/office/powerpoint/2010/main" val="136830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8A96E3B-9BB2-D859-BE0D-A4BB7052B8B6}"/>
              </a:ext>
            </a:extLst>
          </p:cNvPr>
          <p:cNvSpPr>
            <a:spLocks noGrp="1"/>
          </p:cNvSpPr>
          <p:nvPr>
            <p:ph type="dt" sz="half" idx="2"/>
          </p:nvPr>
        </p:nvSpPr>
        <p:spPr/>
        <p:txBody>
          <a:bodyPr/>
          <a:lstStyle/>
          <a:p>
            <a:fld id="{A87E2521-8D4C-43D8-8050-E9383E9BB2E8}" type="datetime4">
              <a:rPr lang="en-US" smtClean="0"/>
              <a:t>July 26, 2023</a:t>
            </a:fld>
            <a:r>
              <a:rPr lang="en-CA"/>
              <a:t>     |</a:t>
            </a:r>
            <a:endParaRPr lang="en-US" dirty="0"/>
          </a:p>
        </p:txBody>
      </p:sp>
      <p:sp>
        <p:nvSpPr>
          <p:cNvPr id="4" name="Slide Number Placeholder 3">
            <a:extLst>
              <a:ext uri="{FF2B5EF4-FFF2-40B4-BE49-F238E27FC236}">
                <a16:creationId xmlns:a16="http://schemas.microsoft.com/office/drawing/2014/main" id="{055C35D9-8971-A4FC-C135-17661FAA5C4E}"/>
              </a:ext>
            </a:extLst>
          </p:cNvPr>
          <p:cNvSpPr>
            <a:spLocks noGrp="1"/>
          </p:cNvSpPr>
          <p:nvPr>
            <p:ph type="sldNum" sz="quarter" idx="4"/>
          </p:nvPr>
        </p:nvSpPr>
        <p:spPr/>
        <p:txBody>
          <a:bodyPr/>
          <a:lstStyle/>
          <a:p>
            <a:fld id="{E9E0D846-2D6A-8643-B2BF-83884A821236}" type="slidenum">
              <a:rPr lang="en-US" smtClean="0"/>
              <a:pPr/>
              <a:t>9</a:t>
            </a:fld>
            <a:endParaRPr lang="en-US" dirty="0"/>
          </a:p>
        </p:txBody>
      </p:sp>
      <p:pic>
        <p:nvPicPr>
          <p:cNvPr id="8" name="Picture 7">
            <a:extLst>
              <a:ext uri="{FF2B5EF4-FFF2-40B4-BE49-F238E27FC236}">
                <a16:creationId xmlns:a16="http://schemas.microsoft.com/office/drawing/2014/main" id="{8160C251-721D-36A5-06CA-955C92C76258}"/>
              </a:ext>
            </a:extLst>
          </p:cNvPr>
          <p:cNvPicPr>
            <a:picLocks noChangeAspect="1"/>
          </p:cNvPicPr>
          <p:nvPr/>
        </p:nvPicPr>
        <p:blipFill>
          <a:blip r:embed="rId2"/>
          <a:stretch>
            <a:fillRect/>
          </a:stretch>
        </p:blipFill>
        <p:spPr>
          <a:xfrm>
            <a:off x="1356853" y="913156"/>
            <a:ext cx="6597444" cy="4907357"/>
          </a:xfrm>
          <a:prstGeom prst="rect">
            <a:avLst/>
          </a:prstGeom>
        </p:spPr>
      </p:pic>
    </p:spTree>
    <p:extLst>
      <p:ext uri="{BB962C8B-B14F-4D97-AF65-F5344CB8AC3E}">
        <p14:creationId xmlns:p14="http://schemas.microsoft.com/office/powerpoint/2010/main" val="2740845266"/>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1164</Words>
  <Application>Microsoft Office PowerPoint</Application>
  <PresentationFormat>On-screen Show (4:3)</PresentationFormat>
  <Paragraphs>196</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RyersonUniversity_MasterTemplate v1</vt:lpstr>
      <vt:lpstr>Integrative Analysis of Breast Cancer Genomic Data for Personalized Treatment </vt:lpstr>
      <vt:lpstr>Data Source</vt:lpstr>
      <vt:lpstr>Objective</vt:lpstr>
      <vt:lpstr>Methodology </vt:lpstr>
      <vt:lpstr>PowerPoint Presentation</vt:lpstr>
      <vt:lpstr>PowerPoint Presentation</vt:lpstr>
      <vt:lpstr>PowerPoint Presentation</vt:lpstr>
      <vt:lpstr>PowerPoint Presentation</vt:lpstr>
      <vt:lpstr>PowerPoint Presentation</vt:lpstr>
      <vt:lpstr>●Type of breast surgery is highly correlated with cancer type. ●Cancer type is highly correlated with tumor size, breast surgery, er status    measured by ihc, tumor laterality , histologic subtype and tumor stage. ●Chemotherapy as a treatment is highly correlated with er status measured by ihc. ●Primary tumor laterality is highly overall correlated with cancer type. ●radio_therapy is highly overall correlated with type_of_breast_surgery ●tumor_stage is highly overall correlated with cancer_type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2023-07-26T16:06:46Z</dcterms:modified>
</cp:coreProperties>
</file>